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21"/>
  </p:notesMasterIdLst>
  <p:handoutMasterIdLst>
    <p:handoutMasterId r:id="rId22"/>
  </p:handoutMasterIdLst>
  <p:sldIdLst>
    <p:sldId id="324" r:id="rId6"/>
    <p:sldId id="325" r:id="rId7"/>
    <p:sldId id="311" r:id="rId8"/>
    <p:sldId id="309" r:id="rId9"/>
    <p:sldId id="313" r:id="rId10"/>
    <p:sldId id="312" r:id="rId11"/>
    <p:sldId id="314" r:id="rId12"/>
    <p:sldId id="315" r:id="rId13"/>
    <p:sldId id="316" r:id="rId14"/>
    <p:sldId id="318" r:id="rId15"/>
    <p:sldId id="317" r:id="rId16"/>
    <p:sldId id="319" r:id="rId17"/>
    <p:sldId id="323" r:id="rId18"/>
    <p:sldId id="320" r:id="rId19"/>
    <p:sldId id="321"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F096D47-B007-4176-94F8-B2CEB26200ED}" v="1" dt="2025-04-28T04:16:54.86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28"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2F096D47-B007-4176-94F8-B2CEB26200ED}"/>
    <pc:docChg chg="undo custSel addSld delSld modSld">
      <pc:chgData name="Kendra Northington Stone" userId="7c17964f-4533-4e1e-9ef0-3b8815c785c3" providerId="ADAL" clId="{2F096D47-B007-4176-94F8-B2CEB26200ED}" dt="2025-04-28T04:21:05.540" v="77" actId="207"/>
      <pc:docMkLst>
        <pc:docMk/>
      </pc:docMkLst>
      <pc:sldChg chg="del">
        <pc:chgData name="Kendra Northington Stone" userId="7c17964f-4533-4e1e-9ef0-3b8815c785c3" providerId="ADAL" clId="{2F096D47-B007-4176-94F8-B2CEB26200ED}" dt="2025-04-28T04:17:38.208" v="58" actId="47"/>
        <pc:sldMkLst>
          <pc:docMk/>
          <pc:sldMk cId="2932923662" sldId="266"/>
        </pc:sldMkLst>
      </pc:sldChg>
      <pc:sldChg chg="modSp del mod">
        <pc:chgData name="Kendra Northington Stone" userId="7c17964f-4533-4e1e-9ef0-3b8815c785c3" providerId="ADAL" clId="{2F096D47-B007-4176-94F8-B2CEB26200ED}" dt="2025-04-28T04:17:39.046" v="59" actId="47"/>
        <pc:sldMkLst>
          <pc:docMk/>
          <pc:sldMk cId="3474668401" sldId="267"/>
        </pc:sldMkLst>
        <pc:spChg chg="mod">
          <ac:chgData name="Kendra Northington Stone" userId="7c17964f-4533-4e1e-9ef0-3b8815c785c3" providerId="ADAL" clId="{2F096D47-B007-4176-94F8-B2CEB26200ED}" dt="2025-04-28T04:16:28.457" v="11" actId="20577"/>
          <ac:spMkLst>
            <pc:docMk/>
            <pc:sldMk cId="3474668401" sldId="267"/>
            <ac:spMk id="4" creationId="{0B3DA572-CF0A-AB2C-7EED-487D6FDCA0D7}"/>
          </ac:spMkLst>
        </pc:spChg>
      </pc:sldChg>
      <pc:sldChg chg="modSp mod">
        <pc:chgData name="Kendra Northington Stone" userId="7c17964f-4533-4e1e-9ef0-3b8815c785c3" providerId="ADAL" clId="{2F096D47-B007-4176-94F8-B2CEB26200ED}" dt="2025-04-28T04:19:36.406" v="65" actId="20577"/>
        <pc:sldMkLst>
          <pc:docMk/>
          <pc:sldMk cId="292504376" sldId="309"/>
        </pc:sldMkLst>
        <pc:spChg chg="mod">
          <ac:chgData name="Kendra Northington Stone" userId="7c17964f-4533-4e1e-9ef0-3b8815c785c3" providerId="ADAL" clId="{2F096D47-B007-4176-94F8-B2CEB26200ED}" dt="2025-04-28T04:19:26.240" v="63" actId="2711"/>
          <ac:spMkLst>
            <pc:docMk/>
            <pc:sldMk cId="292504376" sldId="309"/>
            <ac:spMk id="10" creationId="{484353A9-5AEC-C2DA-D309-DCC108131F33}"/>
          </ac:spMkLst>
        </pc:spChg>
        <pc:spChg chg="mod">
          <ac:chgData name="Kendra Northington Stone" userId="7c17964f-4533-4e1e-9ef0-3b8815c785c3" providerId="ADAL" clId="{2F096D47-B007-4176-94F8-B2CEB26200ED}" dt="2025-04-28T04:19:26.240" v="63" actId="2711"/>
          <ac:spMkLst>
            <pc:docMk/>
            <pc:sldMk cId="292504376" sldId="309"/>
            <ac:spMk id="25" creationId="{5D0BBEFB-8CB0-5AF7-6C67-DB183028C75E}"/>
          </ac:spMkLst>
        </pc:spChg>
        <pc:spChg chg="mod">
          <ac:chgData name="Kendra Northington Stone" userId="7c17964f-4533-4e1e-9ef0-3b8815c785c3" providerId="ADAL" clId="{2F096D47-B007-4176-94F8-B2CEB26200ED}" dt="2025-04-28T04:19:26.240" v="63" actId="2711"/>
          <ac:spMkLst>
            <pc:docMk/>
            <pc:sldMk cId="292504376" sldId="309"/>
            <ac:spMk id="26" creationId="{58F0408A-AFA3-479E-FB30-42553178A5A7}"/>
          </ac:spMkLst>
        </pc:spChg>
        <pc:spChg chg="mod">
          <ac:chgData name="Kendra Northington Stone" userId="7c17964f-4533-4e1e-9ef0-3b8815c785c3" providerId="ADAL" clId="{2F096D47-B007-4176-94F8-B2CEB26200ED}" dt="2025-04-28T04:19:26.240" v="63" actId="2711"/>
          <ac:spMkLst>
            <pc:docMk/>
            <pc:sldMk cId="292504376" sldId="309"/>
            <ac:spMk id="27" creationId="{C9176CA0-789A-92CF-A10E-91AD70754E01}"/>
          </ac:spMkLst>
        </pc:spChg>
        <pc:spChg chg="mod">
          <ac:chgData name="Kendra Northington Stone" userId="7c17964f-4533-4e1e-9ef0-3b8815c785c3" providerId="ADAL" clId="{2F096D47-B007-4176-94F8-B2CEB26200ED}" dt="2025-04-28T04:19:26.240" v="63" actId="2711"/>
          <ac:spMkLst>
            <pc:docMk/>
            <pc:sldMk cId="292504376" sldId="309"/>
            <ac:spMk id="31" creationId="{0CF337DA-3C82-3589-970B-2EDF39FE86F3}"/>
          </ac:spMkLst>
        </pc:spChg>
        <pc:spChg chg="mod">
          <ac:chgData name="Kendra Northington Stone" userId="7c17964f-4533-4e1e-9ef0-3b8815c785c3" providerId="ADAL" clId="{2F096D47-B007-4176-94F8-B2CEB26200ED}" dt="2025-04-28T04:19:26.240" v="63" actId="2711"/>
          <ac:spMkLst>
            <pc:docMk/>
            <pc:sldMk cId="292504376" sldId="309"/>
            <ac:spMk id="37" creationId="{C1968D1E-1305-AC59-E3A2-273B463E9FC9}"/>
          </ac:spMkLst>
        </pc:spChg>
        <pc:spChg chg="mod">
          <ac:chgData name="Kendra Northington Stone" userId="7c17964f-4533-4e1e-9ef0-3b8815c785c3" providerId="ADAL" clId="{2F096D47-B007-4176-94F8-B2CEB26200ED}" dt="2025-04-28T04:19:36.406" v="65" actId="20577"/>
          <ac:spMkLst>
            <pc:docMk/>
            <pc:sldMk cId="292504376" sldId="309"/>
            <ac:spMk id="45" creationId="{4AE38331-019D-E0F4-83F8-E57CD6368761}"/>
          </ac:spMkLst>
        </pc:spChg>
        <pc:spChg chg="mod">
          <ac:chgData name="Kendra Northington Stone" userId="7c17964f-4533-4e1e-9ef0-3b8815c785c3" providerId="ADAL" clId="{2F096D47-B007-4176-94F8-B2CEB26200ED}" dt="2025-04-28T04:19:26.240" v="63" actId="2711"/>
          <ac:spMkLst>
            <pc:docMk/>
            <pc:sldMk cId="292504376" sldId="309"/>
            <ac:spMk id="49" creationId="{80BC5338-4F36-A3C7-E70F-C72140FB957C}"/>
          </ac:spMkLst>
        </pc:spChg>
        <pc:spChg chg="mod">
          <ac:chgData name="Kendra Northington Stone" userId="7c17964f-4533-4e1e-9ef0-3b8815c785c3" providerId="ADAL" clId="{2F096D47-B007-4176-94F8-B2CEB26200ED}" dt="2025-04-28T04:19:26.240" v="63" actId="2711"/>
          <ac:spMkLst>
            <pc:docMk/>
            <pc:sldMk cId="292504376" sldId="309"/>
            <ac:spMk id="57" creationId="{C7C99B64-A1C5-0725-F295-07B3754C4BF6}"/>
          </ac:spMkLst>
        </pc:spChg>
        <pc:spChg chg="mod">
          <ac:chgData name="Kendra Northington Stone" userId="7c17964f-4533-4e1e-9ef0-3b8815c785c3" providerId="ADAL" clId="{2F096D47-B007-4176-94F8-B2CEB26200ED}" dt="2025-04-28T04:19:26.240" v="63" actId="2711"/>
          <ac:spMkLst>
            <pc:docMk/>
            <pc:sldMk cId="292504376" sldId="309"/>
            <ac:spMk id="60" creationId="{2DC223DA-408D-7137-14E3-E9B726F2FA0C}"/>
          </ac:spMkLst>
        </pc:spChg>
      </pc:sldChg>
      <pc:sldChg chg="modSp mod">
        <pc:chgData name="Kendra Northington Stone" userId="7c17964f-4533-4e1e-9ef0-3b8815c785c3" providerId="ADAL" clId="{2F096D47-B007-4176-94F8-B2CEB26200ED}" dt="2025-04-28T04:18:01.588" v="61" actId="2711"/>
        <pc:sldMkLst>
          <pc:docMk/>
          <pc:sldMk cId="3753341273" sldId="311"/>
        </pc:sldMkLst>
        <pc:spChg chg="mod">
          <ac:chgData name="Kendra Northington Stone" userId="7c17964f-4533-4e1e-9ef0-3b8815c785c3" providerId="ADAL" clId="{2F096D47-B007-4176-94F8-B2CEB26200ED}" dt="2025-04-28T04:17:52.358" v="60" actId="2711"/>
          <ac:spMkLst>
            <pc:docMk/>
            <pc:sldMk cId="3753341273" sldId="311"/>
            <ac:spMk id="3" creationId="{E319945E-BCE1-DA2C-D3BD-B0FA0B1B3A25}"/>
          </ac:spMkLst>
        </pc:spChg>
        <pc:spChg chg="mod">
          <ac:chgData name="Kendra Northington Stone" userId="7c17964f-4533-4e1e-9ef0-3b8815c785c3" providerId="ADAL" clId="{2F096D47-B007-4176-94F8-B2CEB26200ED}" dt="2025-04-28T04:18:01.588" v="61" actId="2711"/>
          <ac:spMkLst>
            <pc:docMk/>
            <pc:sldMk cId="3753341273" sldId="311"/>
            <ac:spMk id="5" creationId="{C15886B3-443C-C7E3-F083-B26931540D6E}"/>
          </ac:spMkLst>
        </pc:spChg>
        <pc:spChg chg="mod">
          <ac:chgData name="Kendra Northington Stone" userId="7c17964f-4533-4e1e-9ef0-3b8815c785c3" providerId="ADAL" clId="{2F096D47-B007-4176-94F8-B2CEB26200ED}" dt="2025-04-28T04:18:01.588" v="61" actId="2711"/>
          <ac:spMkLst>
            <pc:docMk/>
            <pc:sldMk cId="3753341273" sldId="311"/>
            <ac:spMk id="6" creationId="{FB8E5D95-B5A9-6EF8-A75A-0223C63006DC}"/>
          </ac:spMkLst>
        </pc:spChg>
        <pc:spChg chg="mod">
          <ac:chgData name="Kendra Northington Stone" userId="7c17964f-4533-4e1e-9ef0-3b8815c785c3" providerId="ADAL" clId="{2F096D47-B007-4176-94F8-B2CEB26200ED}" dt="2025-04-28T04:18:01.588" v="61" actId="2711"/>
          <ac:spMkLst>
            <pc:docMk/>
            <pc:sldMk cId="3753341273" sldId="311"/>
            <ac:spMk id="7" creationId="{63319E13-B193-0078-EF3E-4CB6360C3DC5}"/>
          </ac:spMkLst>
        </pc:spChg>
      </pc:sldChg>
      <pc:sldChg chg="modSp mod modClrScheme chgLayout">
        <pc:chgData name="Kendra Northington Stone" userId="7c17964f-4533-4e1e-9ef0-3b8815c785c3" providerId="ADAL" clId="{2F096D47-B007-4176-94F8-B2CEB26200ED}" dt="2025-04-28T04:20:05.658" v="69" actId="1076"/>
        <pc:sldMkLst>
          <pc:docMk/>
          <pc:sldMk cId="2166027512" sldId="316"/>
        </pc:sldMkLst>
        <pc:spChg chg="mod ord">
          <ac:chgData name="Kendra Northington Stone" userId="7c17964f-4533-4e1e-9ef0-3b8815c785c3" providerId="ADAL" clId="{2F096D47-B007-4176-94F8-B2CEB26200ED}" dt="2025-04-28T04:19:54.131" v="66" actId="700"/>
          <ac:spMkLst>
            <pc:docMk/>
            <pc:sldMk cId="2166027512" sldId="316"/>
            <ac:spMk id="3" creationId="{1D2D4AE4-C215-1CC6-58F6-C4B7ADAC573D}"/>
          </ac:spMkLst>
        </pc:spChg>
        <pc:picChg chg="mod ord">
          <ac:chgData name="Kendra Northington Stone" userId="7c17964f-4533-4e1e-9ef0-3b8815c785c3" providerId="ADAL" clId="{2F096D47-B007-4176-94F8-B2CEB26200ED}" dt="2025-04-28T04:20:05.658" v="69" actId="1076"/>
          <ac:picMkLst>
            <pc:docMk/>
            <pc:sldMk cId="2166027512" sldId="316"/>
            <ac:picMk id="4" creationId="{9E2CBE54-59B8-EED1-35DC-A841DF29EC46}"/>
          </ac:picMkLst>
        </pc:picChg>
      </pc:sldChg>
      <pc:sldChg chg="modSp mod modClrScheme chgLayout">
        <pc:chgData name="Kendra Northington Stone" userId="7c17964f-4533-4e1e-9ef0-3b8815c785c3" providerId="ADAL" clId="{2F096D47-B007-4176-94F8-B2CEB26200ED}" dt="2025-04-28T04:21:05.540" v="77" actId="207"/>
        <pc:sldMkLst>
          <pc:docMk/>
          <pc:sldMk cId="2407373987" sldId="317"/>
        </pc:sldMkLst>
        <pc:spChg chg="mod ord">
          <ac:chgData name="Kendra Northington Stone" userId="7c17964f-4533-4e1e-9ef0-3b8815c785c3" providerId="ADAL" clId="{2F096D47-B007-4176-94F8-B2CEB26200ED}" dt="2025-04-28T04:20:52.599" v="76" actId="207"/>
          <ac:spMkLst>
            <pc:docMk/>
            <pc:sldMk cId="2407373987" sldId="317"/>
            <ac:spMk id="2" creationId="{F18A4A8F-AAE6-F37C-45B2-4BE34CD837B0}"/>
          </ac:spMkLst>
        </pc:spChg>
        <pc:spChg chg="mod ord">
          <ac:chgData name="Kendra Northington Stone" userId="7c17964f-4533-4e1e-9ef0-3b8815c785c3" providerId="ADAL" clId="{2F096D47-B007-4176-94F8-B2CEB26200ED}" dt="2025-04-28T04:21:05.540" v="77" actId="207"/>
          <ac:spMkLst>
            <pc:docMk/>
            <pc:sldMk cId="2407373987" sldId="317"/>
            <ac:spMk id="3" creationId="{57DFCC87-0FB8-E0D8-A010-D9D136993E1A}"/>
          </ac:spMkLst>
        </pc:spChg>
      </pc:sldChg>
      <pc:sldChg chg="modSp mod modClrScheme chgLayout">
        <pc:chgData name="Kendra Northington Stone" userId="7c17964f-4533-4e1e-9ef0-3b8815c785c3" providerId="ADAL" clId="{2F096D47-B007-4176-94F8-B2CEB26200ED}" dt="2025-04-28T04:20:25.225" v="70" actId="700"/>
        <pc:sldMkLst>
          <pc:docMk/>
          <pc:sldMk cId="2021897751" sldId="318"/>
        </pc:sldMkLst>
        <pc:spChg chg="mod ord">
          <ac:chgData name="Kendra Northington Stone" userId="7c17964f-4533-4e1e-9ef0-3b8815c785c3" providerId="ADAL" clId="{2F096D47-B007-4176-94F8-B2CEB26200ED}" dt="2025-04-28T04:20:25.225" v="70" actId="700"/>
          <ac:spMkLst>
            <pc:docMk/>
            <pc:sldMk cId="2021897751" sldId="318"/>
            <ac:spMk id="2" creationId="{13EF5C04-59F9-BA27-DACC-5CA457F09D97}"/>
          </ac:spMkLst>
        </pc:spChg>
        <pc:spChg chg="mod ord">
          <ac:chgData name="Kendra Northington Stone" userId="7c17964f-4533-4e1e-9ef0-3b8815c785c3" providerId="ADAL" clId="{2F096D47-B007-4176-94F8-B2CEB26200ED}" dt="2025-04-28T04:20:25.225" v="70" actId="700"/>
          <ac:spMkLst>
            <pc:docMk/>
            <pc:sldMk cId="2021897751" sldId="318"/>
            <ac:spMk id="3" creationId="{E96F12B8-8176-7CDD-63ED-56FFC275EABD}"/>
          </ac:spMkLst>
        </pc:spChg>
      </pc:sldChg>
      <pc:sldChg chg="addSp modSp mod modClrScheme chgLayout">
        <pc:chgData name="Kendra Northington Stone" userId="7c17964f-4533-4e1e-9ef0-3b8815c785c3" providerId="ADAL" clId="{2F096D47-B007-4176-94F8-B2CEB26200ED}" dt="2025-04-28T04:16:14.557" v="0" actId="700"/>
        <pc:sldMkLst>
          <pc:docMk/>
          <pc:sldMk cId="2837795293" sldId="320"/>
        </pc:sldMkLst>
        <pc:spChg chg="mod ord">
          <ac:chgData name="Kendra Northington Stone" userId="7c17964f-4533-4e1e-9ef0-3b8815c785c3" providerId="ADAL" clId="{2F096D47-B007-4176-94F8-B2CEB26200ED}" dt="2025-04-28T04:16:14.557" v="0" actId="700"/>
          <ac:spMkLst>
            <pc:docMk/>
            <pc:sldMk cId="2837795293" sldId="320"/>
            <ac:spMk id="2" creationId="{820536E8-2EA4-B267-F59C-75D3FBE9DFE6}"/>
          </ac:spMkLst>
        </pc:spChg>
        <pc:spChg chg="add mod ord">
          <ac:chgData name="Kendra Northington Stone" userId="7c17964f-4533-4e1e-9ef0-3b8815c785c3" providerId="ADAL" clId="{2F096D47-B007-4176-94F8-B2CEB26200ED}" dt="2025-04-28T04:16:14.557" v="0" actId="700"/>
          <ac:spMkLst>
            <pc:docMk/>
            <pc:sldMk cId="2837795293" sldId="320"/>
            <ac:spMk id="3" creationId="{09B96A5D-6763-9B5B-0E79-BAC15D81BF37}"/>
          </ac:spMkLst>
        </pc:spChg>
      </pc:sldChg>
      <pc:sldChg chg="modSp add mod">
        <pc:chgData name="Kendra Northington Stone" userId="7c17964f-4533-4e1e-9ef0-3b8815c785c3" providerId="ADAL" clId="{2F096D47-B007-4176-94F8-B2CEB26200ED}" dt="2025-04-28T04:17:35.514" v="57" actId="20577"/>
        <pc:sldMkLst>
          <pc:docMk/>
          <pc:sldMk cId="2518197545" sldId="324"/>
        </pc:sldMkLst>
        <pc:spChg chg="mod">
          <ac:chgData name="Kendra Northington Stone" userId="7c17964f-4533-4e1e-9ef0-3b8815c785c3" providerId="ADAL" clId="{2F096D47-B007-4176-94F8-B2CEB26200ED}" dt="2025-04-28T04:17:35.514" v="57" actId="20577"/>
          <ac:spMkLst>
            <pc:docMk/>
            <pc:sldMk cId="2518197545" sldId="324"/>
            <ac:spMk id="2" creationId="{2A70F87B-64F5-0588-5766-BB537A6A91A5}"/>
          </ac:spMkLst>
        </pc:spChg>
      </pc:sldChg>
      <pc:sldChg chg="add">
        <pc:chgData name="Kendra Northington Stone" userId="7c17964f-4533-4e1e-9ef0-3b8815c785c3" providerId="ADAL" clId="{2F096D47-B007-4176-94F8-B2CEB26200ED}" dt="2025-04-28T04:16:54.857" v="12"/>
        <pc:sldMkLst>
          <pc:docMk/>
          <pc:sldMk cId="1717485181" sldId="325"/>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9F26C66-14F1-4F8F-B443-8BE081EC4CC5}" type="doc">
      <dgm:prSet loTypeId="urn:diagrams.loki3.com/VaryingWidthList" loCatId="list" qsTypeId="urn:microsoft.com/office/officeart/2005/8/quickstyle/simple1" qsCatId="simple" csTypeId="urn:microsoft.com/office/officeart/2005/8/colors/colorful1" csCatId="colorful" phldr="1"/>
      <dgm:spPr/>
    </dgm:pt>
    <dgm:pt modelId="{CF4A6F90-BBB6-4676-8424-890E88F5048E}">
      <dgm:prSet phldrT="[Text]"/>
      <dgm:spPr/>
      <dgm:t>
        <a:bodyPr/>
        <a:lstStyle/>
        <a:p>
          <a:r>
            <a:rPr lang="en-US" dirty="0"/>
            <a:t>Youth Service Intake Worker</a:t>
          </a:r>
        </a:p>
      </dgm:t>
    </dgm:pt>
    <dgm:pt modelId="{7D1F6577-A831-49D2-BA0F-227B2114ECEA}" type="parTrans" cxnId="{2AE86B5E-BACE-45FC-935F-F0D40C67662C}">
      <dgm:prSet/>
      <dgm:spPr/>
      <dgm:t>
        <a:bodyPr/>
        <a:lstStyle/>
        <a:p>
          <a:endParaRPr lang="en-US"/>
        </a:p>
      </dgm:t>
    </dgm:pt>
    <dgm:pt modelId="{391F33C5-E3E2-4F93-B5F0-FCA70E6AF0D8}" type="sibTrans" cxnId="{2AE86B5E-BACE-45FC-935F-F0D40C67662C}">
      <dgm:prSet/>
      <dgm:spPr/>
      <dgm:t>
        <a:bodyPr/>
        <a:lstStyle/>
        <a:p>
          <a:endParaRPr lang="en-US"/>
        </a:p>
      </dgm:t>
    </dgm:pt>
    <dgm:pt modelId="{F720BDB1-450C-49C8-BEB0-52F85C70C1B0}">
      <dgm:prSet phldrT="[Text]"/>
      <dgm:spPr/>
      <dgm:t>
        <a:bodyPr/>
        <a:lstStyle/>
        <a:p>
          <a:r>
            <a:rPr lang="en-US" dirty="0"/>
            <a:t>Outreach Specialist</a:t>
          </a:r>
        </a:p>
      </dgm:t>
    </dgm:pt>
    <dgm:pt modelId="{3918CED6-79D9-444D-AFE2-C4B391DF4A9A}" type="parTrans" cxnId="{85E70B75-3B7D-45C8-A7AC-00061560B7C7}">
      <dgm:prSet/>
      <dgm:spPr/>
      <dgm:t>
        <a:bodyPr/>
        <a:lstStyle/>
        <a:p>
          <a:endParaRPr lang="en-US"/>
        </a:p>
      </dgm:t>
    </dgm:pt>
    <dgm:pt modelId="{6065A7D5-D400-4705-A0ED-B56435612441}" type="sibTrans" cxnId="{85E70B75-3B7D-45C8-A7AC-00061560B7C7}">
      <dgm:prSet/>
      <dgm:spPr/>
      <dgm:t>
        <a:bodyPr/>
        <a:lstStyle/>
        <a:p>
          <a:endParaRPr lang="en-US"/>
        </a:p>
      </dgm:t>
    </dgm:pt>
    <dgm:pt modelId="{2EFF7FBF-6A7B-47D7-B28B-CDB04B15E017}">
      <dgm:prSet phldrT="[Text]"/>
      <dgm:spPr/>
      <dgm:t>
        <a:bodyPr/>
        <a:lstStyle/>
        <a:p>
          <a:r>
            <a:rPr lang="en-US" dirty="0"/>
            <a:t>Youth Engagement Specialist</a:t>
          </a:r>
        </a:p>
      </dgm:t>
    </dgm:pt>
    <dgm:pt modelId="{402ADFB0-0A6A-4B29-BED8-FB728539D172}" type="parTrans" cxnId="{2AFD1B74-687D-4AE3-88C7-47825B29663C}">
      <dgm:prSet/>
      <dgm:spPr/>
      <dgm:t>
        <a:bodyPr/>
        <a:lstStyle/>
        <a:p>
          <a:endParaRPr lang="en-US"/>
        </a:p>
      </dgm:t>
    </dgm:pt>
    <dgm:pt modelId="{19531C75-6983-46D0-A0E1-3F6F882F3EB2}" type="sibTrans" cxnId="{2AFD1B74-687D-4AE3-88C7-47825B29663C}">
      <dgm:prSet/>
      <dgm:spPr/>
      <dgm:t>
        <a:bodyPr/>
        <a:lstStyle/>
        <a:p>
          <a:endParaRPr lang="en-US"/>
        </a:p>
      </dgm:t>
    </dgm:pt>
    <dgm:pt modelId="{1F6CBCB5-3979-46DD-A662-60ED716FF500}">
      <dgm:prSet phldrT="[Text]"/>
      <dgm:spPr/>
      <dgm:t>
        <a:bodyPr/>
        <a:lstStyle/>
        <a:p>
          <a:r>
            <a:rPr lang="en-US" dirty="0"/>
            <a:t>Case Manager</a:t>
          </a:r>
        </a:p>
      </dgm:t>
    </dgm:pt>
    <dgm:pt modelId="{E8D22A43-C1EF-4611-A5D7-0A236B37B1FF}" type="parTrans" cxnId="{AB396459-B86A-4783-80EE-AB930E794027}">
      <dgm:prSet/>
      <dgm:spPr/>
      <dgm:t>
        <a:bodyPr/>
        <a:lstStyle/>
        <a:p>
          <a:endParaRPr lang="en-US"/>
        </a:p>
      </dgm:t>
    </dgm:pt>
    <dgm:pt modelId="{7F3774FE-9A39-4268-BC26-6808105D14CB}" type="sibTrans" cxnId="{AB396459-B86A-4783-80EE-AB930E794027}">
      <dgm:prSet/>
      <dgm:spPr/>
      <dgm:t>
        <a:bodyPr/>
        <a:lstStyle/>
        <a:p>
          <a:endParaRPr lang="en-US"/>
        </a:p>
      </dgm:t>
    </dgm:pt>
    <dgm:pt modelId="{2F365E0B-1386-4823-A2F3-4322154EF6C7}">
      <dgm:prSet phldrT="[Text]"/>
      <dgm:spPr>
        <a:solidFill>
          <a:schemeClr val="tx2"/>
        </a:solidFill>
      </dgm:spPr>
      <dgm:t>
        <a:bodyPr/>
        <a:lstStyle/>
        <a:p>
          <a:r>
            <a:rPr lang="en-US" dirty="0"/>
            <a:t>Workforce Development Specialist</a:t>
          </a:r>
        </a:p>
      </dgm:t>
    </dgm:pt>
    <dgm:pt modelId="{094F8018-21B8-4497-BD0B-2A5F6356E934}" type="parTrans" cxnId="{F7CDB4F7-722C-4206-9D70-6247BE7811D7}">
      <dgm:prSet/>
      <dgm:spPr/>
      <dgm:t>
        <a:bodyPr/>
        <a:lstStyle/>
        <a:p>
          <a:endParaRPr lang="en-US"/>
        </a:p>
      </dgm:t>
    </dgm:pt>
    <dgm:pt modelId="{615F3158-52BF-493F-98F0-BB0E0D587D7A}" type="sibTrans" cxnId="{F7CDB4F7-722C-4206-9D70-6247BE7811D7}">
      <dgm:prSet/>
      <dgm:spPr/>
      <dgm:t>
        <a:bodyPr/>
        <a:lstStyle/>
        <a:p>
          <a:endParaRPr lang="en-US"/>
        </a:p>
      </dgm:t>
    </dgm:pt>
    <dgm:pt modelId="{B27AA136-999D-4B09-8E72-F093282F5877}">
      <dgm:prSet phldrT="[Text]"/>
      <dgm:spPr>
        <a:solidFill>
          <a:schemeClr val="accent1"/>
        </a:solidFill>
      </dgm:spPr>
      <dgm:t>
        <a:bodyPr/>
        <a:lstStyle/>
        <a:p>
          <a:r>
            <a:rPr lang="en-US" dirty="0"/>
            <a:t>Program Coordinator</a:t>
          </a:r>
        </a:p>
      </dgm:t>
    </dgm:pt>
    <dgm:pt modelId="{D98DA4CA-C2E4-4DFF-A021-FD92C38189B1}" type="parTrans" cxnId="{35492137-AF3D-4BBB-B06F-8F3C66626CD8}">
      <dgm:prSet/>
      <dgm:spPr/>
      <dgm:t>
        <a:bodyPr/>
        <a:lstStyle/>
        <a:p>
          <a:endParaRPr lang="en-US"/>
        </a:p>
      </dgm:t>
    </dgm:pt>
    <dgm:pt modelId="{1249E29E-BB88-4E26-84B1-1DF2994DC128}" type="sibTrans" cxnId="{35492137-AF3D-4BBB-B06F-8F3C66626CD8}">
      <dgm:prSet/>
      <dgm:spPr/>
      <dgm:t>
        <a:bodyPr/>
        <a:lstStyle/>
        <a:p>
          <a:endParaRPr lang="en-US"/>
        </a:p>
      </dgm:t>
    </dgm:pt>
    <dgm:pt modelId="{8D943066-5FCF-4948-BABA-991667BE14A4}">
      <dgm:prSet phldrT="[Text]"/>
      <dgm:spPr>
        <a:solidFill>
          <a:schemeClr val="accent2">
            <a:lumMod val="75000"/>
          </a:schemeClr>
        </a:solidFill>
      </dgm:spPr>
      <dgm:t>
        <a:bodyPr/>
        <a:lstStyle/>
        <a:p>
          <a:r>
            <a:rPr lang="en-US" dirty="0"/>
            <a:t>Peer Support Specialist</a:t>
          </a:r>
        </a:p>
      </dgm:t>
    </dgm:pt>
    <dgm:pt modelId="{84469AE3-8412-47C1-962B-823F30C9CCC5}" type="parTrans" cxnId="{1BEAC82F-0788-4FC7-A36D-E6B1B3A22BDD}">
      <dgm:prSet/>
      <dgm:spPr/>
      <dgm:t>
        <a:bodyPr/>
        <a:lstStyle/>
        <a:p>
          <a:endParaRPr lang="en-US"/>
        </a:p>
      </dgm:t>
    </dgm:pt>
    <dgm:pt modelId="{5DAD68B3-29E6-4E5C-B138-B7AF09E1A856}" type="sibTrans" cxnId="{1BEAC82F-0788-4FC7-A36D-E6B1B3A22BDD}">
      <dgm:prSet/>
      <dgm:spPr/>
      <dgm:t>
        <a:bodyPr/>
        <a:lstStyle/>
        <a:p>
          <a:endParaRPr lang="en-US"/>
        </a:p>
      </dgm:t>
    </dgm:pt>
    <dgm:pt modelId="{83632BAC-BE74-4768-BB61-8FB6F56AC309}">
      <dgm:prSet phldrT="[Text]"/>
      <dgm:spPr>
        <a:solidFill>
          <a:schemeClr val="bg2"/>
        </a:solidFill>
      </dgm:spPr>
      <dgm:t>
        <a:bodyPr/>
        <a:lstStyle/>
        <a:p>
          <a:r>
            <a:rPr lang="en-US" dirty="0"/>
            <a:t>Recreation Specialist</a:t>
          </a:r>
        </a:p>
      </dgm:t>
    </dgm:pt>
    <dgm:pt modelId="{61F5D716-9AA4-4C35-8849-3EFFDAA66595}" type="parTrans" cxnId="{89FB386C-F9EA-4436-8812-EC187D495A0F}">
      <dgm:prSet/>
      <dgm:spPr/>
      <dgm:t>
        <a:bodyPr/>
        <a:lstStyle/>
        <a:p>
          <a:endParaRPr lang="en-US"/>
        </a:p>
      </dgm:t>
    </dgm:pt>
    <dgm:pt modelId="{2108161D-EDBC-46FA-8D13-6F607A994D2E}" type="sibTrans" cxnId="{89FB386C-F9EA-4436-8812-EC187D495A0F}">
      <dgm:prSet/>
      <dgm:spPr/>
      <dgm:t>
        <a:bodyPr/>
        <a:lstStyle/>
        <a:p>
          <a:endParaRPr lang="en-US"/>
        </a:p>
      </dgm:t>
    </dgm:pt>
    <dgm:pt modelId="{2EA2EFBE-D4EA-4535-8737-E711E0CC8907}" type="pres">
      <dgm:prSet presAssocID="{D9F26C66-14F1-4F8F-B443-8BE081EC4CC5}" presName="Name0" presStyleCnt="0">
        <dgm:presLayoutVars>
          <dgm:resizeHandles/>
        </dgm:presLayoutVars>
      </dgm:prSet>
      <dgm:spPr/>
    </dgm:pt>
    <dgm:pt modelId="{19C19921-F833-4137-BD77-5277CCBCD53D}" type="pres">
      <dgm:prSet presAssocID="{CF4A6F90-BBB6-4676-8424-890E88F5048E}" presName="text" presStyleLbl="node1" presStyleIdx="0" presStyleCnt="8">
        <dgm:presLayoutVars>
          <dgm:bulletEnabled val="1"/>
        </dgm:presLayoutVars>
      </dgm:prSet>
      <dgm:spPr/>
    </dgm:pt>
    <dgm:pt modelId="{AAD5FD22-3B00-4805-87D1-87DFC95273E0}" type="pres">
      <dgm:prSet presAssocID="{391F33C5-E3E2-4F93-B5F0-FCA70E6AF0D8}" presName="space" presStyleCnt="0"/>
      <dgm:spPr/>
    </dgm:pt>
    <dgm:pt modelId="{E04EDBE5-A987-4988-8062-33C9732FB8AE}" type="pres">
      <dgm:prSet presAssocID="{F720BDB1-450C-49C8-BEB0-52F85C70C1B0}" presName="text" presStyleLbl="node1" presStyleIdx="1" presStyleCnt="8">
        <dgm:presLayoutVars>
          <dgm:bulletEnabled val="1"/>
        </dgm:presLayoutVars>
      </dgm:prSet>
      <dgm:spPr/>
    </dgm:pt>
    <dgm:pt modelId="{DB8E8D32-89D1-402B-ACBE-CE285C23A660}" type="pres">
      <dgm:prSet presAssocID="{6065A7D5-D400-4705-A0ED-B56435612441}" presName="space" presStyleCnt="0"/>
      <dgm:spPr/>
    </dgm:pt>
    <dgm:pt modelId="{3F350AAE-F9DD-403A-ACE0-9EB620F3FCB2}" type="pres">
      <dgm:prSet presAssocID="{2EFF7FBF-6A7B-47D7-B28B-CDB04B15E017}" presName="text" presStyleLbl="node1" presStyleIdx="2" presStyleCnt="8">
        <dgm:presLayoutVars>
          <dgm:bulletEnabled val="1"/>
        </dgm:presLayoutVars>
      </dgm:prSet>
      <dgm:spPr/>
    </dgm:pt>
    <dgm:pt modelId="{633465BA-A356-4A6F-B79D-A10E677E3036}" type="pres">
      <dgm:prSet presAssocID="{19531C75-6983-46D0-A0E1-3F6F882F3EB2}" presName="space" presStyleCnt="0"/>
      <dgm:spPr/>
    </dgm:pt>
    <dgm:pt modelId="{1D33532A-05E2-435C-BFF2-3023E1424CA4}" type="pres">
      <dgm:prSet presAssocID="{1F6CBCB5-3979-46DD-A662-60ED716FF500}" presName="text" presStyleLbl="node1" presStyleIdx="3" presStyleCnt="8">
        <dgm:presLayoutVars>
          <dgm:bulletEnabled val="1"/>
        </dgm:presLayoutVars>
      </dgm:prSet>
      <dgm:spPr/>
    </dgm:pt>
    <dgm:pt modelId="{E3A2F64F-64AF-4606-B76B-199E4D465BA7}" type="pres">
      <dgm:prSet presAssocID="{7F3774FE-9A39-4268-BC26-6808105D14CB}" presName="space" presStyleCnt="0"/>
      <dgm:spPr/>
    </dgm:pt>
    <dgm:pt modelId="{176187A9-D5E9-4086-902E-A5BDAF0D4D0B}" type="pres">
      <dgm:prSet presAssocID="{2F365E0B-1386-4823-A2F3-4322154EF6C7}" presName="text" presStyleLbl="node1" presStyleIdx="4" presStyleCnt="8">
        <dgm:presLayoutVars>
          <dgm:bulletEnabled val="1"/>
        </dgm:presLayoutVars>
      </dgm:prSet>
      <dgm:spPr/>
    </dgm:pt>
    <dgm:pt modelId="{CFCBC9AE-57DB-4A50-BD14-4DBD2DAD2597}" type="pres">
      <dgm:prSet presAssocID="{615F3158-52BF-493F-98F0-BB0E0D587D7A}" presName="space" presStyleCnt="0"/>
      <dgm:spPr/>
    </dgm:pt>
    <dgm:pt modelId="{1A37B15C-2B25-4A5C-A99A-0AFB66EB9E2E}" type="pres">
      <dgm:prSet presAssocID="{B27AA136-999D-4B09-8E72-F093282F5877}" presName="text" presStyleLbl="node1" presStyleIdx="5" presStyleCnt="8">
        <dgm:presLayoutVars>
          <dgm:bulletEnabled val="1"/>
        </dgm:presLayoutVars>
      </dgm:prSet>
      <dgm:spPr/>
    </dgm:pt>
    <dgm:pt modelId="{B5C05EEC-8EF3-4849-A7ED-5083AE04FE54}" type="pres">
      <dgm:prSet presAssocID="{1249E29E-BB88-4E26-84B1-1DF2994DC128}" presName="space" presStyleCnt="0"/>
      <dgm:spPr/>
    </dgm:pt>
    <dgm:pt modelId="{E8DEF165-79FD-4534-AD97-AA61F6350692}" type="pres">
      <dgm:prSet presAssocID="{8D943066-5FCF-4948-BABA-991667BE14A4}" presName="text" presStyleLbl="node1" presStyleIdx="6" presStyleCnt="8">
        <dgm:presLayoutVars>
          <dgm:bulletEnabled val="1"/>
        </dgm:presLayoutVars>
      </dgm:prSet>
      <dgm:spPr/>
    </dgm:pt>
    <dgm:pt modelId="{82D65330-098F-4851-B19D-78AD318B08AB}" type="pres">
      <dgm:prSet presAssocID="{5DAD68B3-29E6-4E5C-B138-B7AF09E1A856}" presName="space" presStyleCnt="0"/>
      <dgm:spPr/>
    </dgm:pt>
    <dgm:pt modelId="{6FC350F9-7EB3-4005-9E59-4923B19D16BF}" type="pres">
      <dgm:prSet presAssocID="{83632BAC-BE74-4768-BB61-8FB6F56AC309}" presName="text" presStyleLbl="node1" presStyleIdx="7" presStyleCnt="8">
        <dgm:presLayoutVars>
          <dgm:bulletEnabled val="1"/>
        </dgm:presLayoutVars>
      </dgm:prSet>
      <dgm:spPr/>
    </dgm:pt>
  </dgm:ptLst>
  <dgm:cxnLst>
    <dgm:cxn modelId="{1BEAC82F-0788-4FC7-A36D-E6B1B3A22BDD}" srcId="{D9F26C66-14F1-4F8F-B443-8BE081EC4CC5}" destId="{8D943066-5FCF-4948-BABA-991667BE14A4}" srcOrd="6" destOrd="0" parTransId="{84469AE3-8412-47C1-962B-823F30C9CCC5}" sibTransId="{5DAD68B3-29E6-4E5C-B138-B7AF09E1A856}"/>
    <dgm:cxn modelId="{218B1432-411D-4566-8A9A-EAE242256CF5}" type="presOf" srcId="{2EFF7FBF-6A7B-47D7-B28B-CDB04B15E017}" destId="{3F350AAE-F9DD-403A-ACE0-9EB620F3FCB2}" srcOrd="0" destOrd="0" presId="urn:diagrams.loki3.com/VaryingWidthList"/>
    <dgm:cxn modelId="{88DE9536-30A8-47A4-9EFD-6BE641F9C0C5}" type="presOf" srcId="{F720BDB1-450C-49C8-BEB0-52F85C70C1B0}" destId="{E04EDBE5-A987-4988-8062-33C9732FB8AE}" srcOrd="0" destOrd="0" presId="urn:diagrams.loki3.com/VaryingWidthList"/>
    <dgm:cxn modelId="{35492137-AF3D-4BBB-B06F-8F3C66626CD8}" srcId="{D9F26C66-14F1-4F8F-B443-8BE081EC4CC5}" destId="{B27AA136-999D-4B09-8E72-F093282F5877}" srcOrd="5" destOrd="0" parTransId="{D98DA4CA-C2E4-4DFF-A021-FD92C38189B1}" sibTransId="{1249E29E-BB88-4E26-84B1-1DF2994DC128}"/>
    <dgm:cxn modelId="{088EA23F-A315-48AC-8BDB-9A2473C0303D}" type="presOf" srcId="{D9F26C66-14F1-4F8F-B443-8BE081EC4CC5}" destId="{2EA2EFBE-D4EA-4535-8737-E711E0CC8907}" srcOrd="0" destOrd="0" presId="urn:diagrams.loki3.com/VaryingWidthList"/>
    <dgm:cxn modelId="{AAC7055C-DCDE-45AD-B160-B2F53DB24C43}" type="presOf" srcId="{2F365E0B-1386-4823-A2F3-4322154EF6C7}" destId="{176187A9-D5E9-4086-902E-A5BDAF0D4D0B}" srcOrd="0" destOrd="0" presId="urn:diagrams.loki3.com/VaryingWidthList"/>
    <dgm:cxn modelId="{2AE86B5E-BACE-45FC-935F-F0D40C67662C}" srcId="{D9F26C66-14F1-4F8F-B443-8BE081EC4CC5}" destId="{CF4A6F90-BBB6-4676-8424-890E88F5048E}" srcOrd="0" destOrd="0" parTransId="{7D1F6577-A831-49D2-BA0F-227B2114ECEA}" sibTransId="{391F33C5-E3E2-4F93-B5F0-FCA70E6AF0D8}"/>
    <dgm:cxn modelId="{89FB386C-F9EA-4436-8812-EC187D495A0F}" srcId="{D9F26C66-14F1-4F8F-B443-8BE081EC4CC5}" destId="{83632BAC-BE74-4768-BB61-8FB6F56AC309}" srcOrd="7" destOrd="0" parTransId="{61F5D716-9AA4-4C35-8849-3EFFDAA66595}" sibTransId="{2108161D-EDBC-46FA-8D13-6F607A994D2E}"/>
    <dgm:cxn modelId="{2AFD1B74-687D-4AE3-88C7-47825B29663C}" srcId="{D9F26C66-14F1-4F8F-B443-8BE081EC4CC5}" destId="{2EFF7FBF-6A7B-47D7-B28B-CDB04B15E017}" srcOrd="2" destOrd="0" parTransId="{402ADFB0-0A6A-4B29-BED8-FB728539D172}" sibTransId="{19531C75-6983-46D0-A0E1-3F6F882F3EB2}"/>
    <dgm:cxn modelId="{85E70B75-3B7D-45C8-A7AC-00061560B7C7}" srcId="{D9F26C66-14F1-4F8F-B443-8BE081EC4CC5}" destId="{F720BDB1-450C-49C8-BEB0-52F85C70C1B0}" srcOrd="1" destOrd="0" parTransId="{3918CED6-79D9-444D-AFE2-C4B391DF4A9A}" sibTransId="{6065A7D5-D400-4705-A0ED-B56435612441}"/>
    <dgm:cxn modelId="{AB396459-B86A-4783-80EE-AB930E794027}" srcId="{D9F26C66-14F1-4F8F-B443-8BE081EC4CC5}" destId="{1F6CBCB5-3979-46DD-A662-60ED716FF500}" srcOrd="3" destOrd="0" parTransId="{E8D22A43-C1EF-4611-A5D7-0A236B37B1FF}" sibTransId="{7F3774FE-9A39-4268-BC26-6808105D14CB}"/>
    <dgm:cxn modelId="{E5D1A98F-8E8C-4D1C-AF5B-BAE85CA9D400}" type="presOf" srcId="{83632BAC-BE74-4768-BB61-8FB6F56AC309}" destId="{6FC350F9-7EB3-4005-9E59-4923B19D16BF}" srcOrd="0" destOrd="0" presId="urn:diagrams.loki3.com/VaryingWidthList"/>
    <dgm:cxn modelId="{59B70596-CD17-46EB-BD9A-6A5BB2F20AAA}" type="presOf" srcId="{8D943066-5FCF-4948-BABA-991667BE14A4}" destId="{E8DEF165-79FD-4534-AD97-AA61F6350692}" srcOrd="0" destOrd="0" presId="urn:diagrams.loki3.com/VaryingWidthList"/>
    <dgm:cxn modelId="{16153CA7-E853-4454-9182-493B1AAB9A2A}" type="presOf" srcId="{B27AA136-999D-4B09-8E72-F093282F5877}" destId="{1A37B15C-2B25-4A5C-A99A-0AFB66EB9E2E}" srcOrd="0" destOrd="0" presId="urn:diagrams.loki3.com/VaryingWidthList"/>
    <dgm:cxn modelId="{3132B1C9-2403-4D22-BC05-F833A9E32C02}" type="presOf" srcId="{CF4A6F90-BBB6-4676-8424-890E88F5048E}" destId="{19C19921-F833-4137-BD77-5277CCBCD53D}" srcOrd="0" destOrd="0" presId="urn:diagrams.loki3.com/VaryingWidthList"/>
    <dgm:cxn modelId="{185779DD-B09B-4035-BED0-CD28A5D0EF0D}" type="presOf" srcId="{1F6CBCB5-3979-46DD-A662-60ED716FF500}" destId="{1D33532A-05E2-435C-BFF2-3023E1424CA4}" srcOrd="0" destOrd="0" presId="urn:diagrams.loki3.com/VaryingWidthList"/>
    <dgm:cxn modelId="{F7CDB4F7-722C-4206-9D70-6247BE7811D7}" srcId="{D9F26C66-14F1-4F8F-B443-8BE081EC4CC5}" destId="{2F365E0B-1386-4823-A2F3-4322154EF6C7}" srcOrd="4" destOrd="0" parTransId="{094F8018-21B8-4497-BD0B-2A5F6356E934}" sibTransId="{615F3158-52BF-493F-98F0-BB0E0D587D7A}"/>
    <dgm:cxn modelId="{9893832B-B87E-4844-AD89-B2D051990BAE}" type="presParOf" srcId="{2EA2EFBE-D4EA-4535-8737-E711E0CC8907}" destId="{19C19921-F833-4137-BD77-5277CCBCD53D}" srcOrd="0" destOrd="0" presId="urn:diagrams.loki3.com/VaryingWidthList"/>
    <dgm:cxn modelId="{6E984CEA-FFEB-49DC-B749-4AD82E560D10}" type="presParOf" srcId="{2EA2EFBE-D4EA-4535-8737-E711E0CC8907}" destId="{AAD5FD22-3B00-4805-87D1-87DFC95273E0}" srcOrd="1" destOrd="0" presId="urn:diagrams.loki3.com/VaryingWidthList"/>
    <dgm:cxn modelId="{CF97C3B4-2B42-498E-A1D4-DF74D2372994}" type="presParOf" srcId="{2EA2EFBE-D4EA-4535-8737-E711E0CC8907}" destId="{E04EDBE5-A987-4988-8062-33C9732FB8AE}" srcOrd="2" destOrd="0" presId="urn:diagrams.loki3.com/VaryingWidthList"/>
    <dgm:cxn modelId="{33065320-AD1A-4289-A2F2-EB4A49121ED7}" type="presParOf" srcId="{2EA2EFBE-D4EA-4535-8737-E711E0CC8907}" destId="{DB8E8D32-89D1-402B-ACBE-CE285C23A660}" srcOrd="3" destOrd="0" presId="urn:diagrams.loki3.com/VaryingWidthList"/>
    <dgm:cxn modelId="{323A6370-6DE8-42DD-840C-AE5459ACA34A}" type="presParOf" srcId="{2EA2EFBE-D4EA-4535-8737-E711E0CC8907}" destId="{3F350AAE-F9DD-403A-ACE0-9EB620F3FCB2}" srcOrd="4" destOrd="0" presId="urn:diagrams.loki3.com/VaryingWidthList"/>
    <dgm:cxn modelId="{0F71E28F-09E8-49BF-87A0-A657682BEE7D}" type="presParOf" srcId="{2EA2EFBE-D4EA-4535-8737-E711E0CC8907}" destId="{633465BA-A356-4A6F-B79D-A10E677E3036}" srcOrd="5" destOrd="0" presId="urn:diagrams.loki3.com/VaryingWidthList"/>
    <dgm:cxn modelId="{212ECE20-7479-474B-A450-1617B2DB6407}" type="presParOf" srcId="{2EA2EFBE-D4EA-4535-8737-E711E0CC8907}" destId="{1D33532A-05E2-435C-BFF2-3023E1424CA4}" srcOrd="6" destOrd="0" presId="urn:diagrams.loki3.com/VaryingWidthList"/>
    <dgm:cxn modelId="{8336BBEA-7D4A-4B22-AA19-6672B84F34A8}" type="presParOf" srcId="{2EA2EFBE-D4EA-4535-8737-E711E0CC8907}" destId="{E3A2F64F-64AF-4606-B76B-199E4D465BA7}" srcOrd="7" destOrd="0" presId="urn:diagrams.loki3.com/VaryingWidthList"/>
    <dgm:cxn modelId="{69C0633F-6B07-4C71-B434-AC1EA73C1DE5}" type="presParOf" srcId="{2EA2EFBE-D4EA-4535-8737-E711E0CC8907}" destId="{176187A9-D5E9-4086-902E-A5BDAF0D4D0B}" srcOrd="8" destOrd="0" presId="urn:diagrams.loki3.com/VaryingWidthList"/>
    <dgm:cxn modelId="{D82E6FFA-CA0F-4D18-AED0-1B2A9EF240F3}" type="presParOf" srcId="{2EA2EFBE-D4EA-4535-8737-E711E0CC8907}" destId="{CFCBC9AE-57DB-4A50-BD14-4DBD2DAD2597}" srcOrd="9" destOrd="0" presId="urn:diagrams.loki3.com/VaryingWidthList"/>
    <dgm:cxn modelId="{3A6B1ADF-0A70-461F-B8DF-9C236CA8CA87}" type="presParOf" srcId="{2EA2EFBE-D4EA-4535-8737-E711E0CC8907}" destId="{1A37B15C-2B25-4A5C-A99A-0AFB66EB9E2E}" srcOrd="10" destOrd="0" presId="urn:diagrams.loki3.com/VaryingWidthList"/>
    <dgm:cxn modelId="{CA784943-CF61-470E-BD51-E4A3CFB51F36}" type="presParOf" srcId="{2EA2EFBE-D4EA-4535-8737-E711E0CC8907}" destId="{B5C05EEC-8EF3-4849-A7ED-5083AE04FE54}" srcOrd="11" destOrd="0" presId="urn:diagrams.loki3.com/VaryingWidthList"/>
    <dgm:cxn modelId="{3BD19FCB-97A2-416E-850C-5F235AE7500F}" type="presParOf" srcId="{2EA2EFBE-D4EA-4535-8737-E711E0CC8907}" destId="{E8DEF165-79FD-4534-AD97-AA61F6350692}" srcOrd="12" destOrd="0" presId="urn:diagrams.loki3.com/VaryingWidthList"/>
    <dgm:cxn modelId="{F75BD5EB-1C15-45AB-A238-542C3CA579AC}" type="presParOf" srcId="{2EA2EFBE-D4EA-4535-8737-E711E0CC8907}" destId="{82D65330-098F-4851-B19D-78AD318B08AB}" srcOrd="13" destOrd="0" presId="urn:diagrams.loki3.com/VaryingWidthList"/>
    <dgm:cxn modelId="{ECC216A4-D7ED-44E7-8066-B597E63537CD}" type="presParOf" srcId="{2EA2EFBE-D4EA-4535-8737-E711E0CC8907}" destId="{6FC350F9-7EB3-4005-9E59-4923B19D16BF}" srcOrd="14" destOrd="0" presId="urn:diagrams.loki3.com/VaryingWidth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C19921-F833-4137-BD77-5277CCBCD53D}">
      <dsp:nvSpPr>
        <dsp:cNvPr id="0" name=""/>
        <dsp:cNvSpPr/>
      </dsp:nvSpPr>
      <dsp:spPr>
        <a:xfrm>
          <a:off x="2917800" y="174"/>
          <a:ext cx="4680000" cy="525601"/>
        </a:xfrm>
        <a:prstGeom prst="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Youth Service Intake Worker</a:t>
          </a:r>
        </a:p>
      </dsp:txBody>
      <dsp:txXfrm>
        <a:off x="2917800" y="174"/>
        <a:ext cx="4680000" cy="525601"/>
      </dsp:txXfrm>
    </dsp:sp>
    <dsp:sp modelId="{E04EDBE5-A987-4988-8062-33C9732FB8AE}">
      <dsp:nvSpPr>
        <dsp:cNvPr id="0" name=""/>
        <dsp:cNvSpPr/>
      </dsp:nvSpPr>
      <dsp:spPr>
        <a:xfrm>
          <a:off x="3637800" y="552055"/>
          <a:ext cx="3240000" cy="525601"/>
        </a:xfrm>
        <a:prstGeom prst="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Outreach Specialist</a:t>
          </a:r>
        </a:p>
      </dsp:txBody>
      <dsp:txXfrm>
        <a:off x="3637800" y="552055"/>
        <a:ext cx="3240000" cy="525601"/>
      </dsp:txXfrm>
    </dsp:sp>
    <dsp:sp modelId="{3F350AAE-F9DD-403A-ACE0-9EB620F3FCB2}">
      <dsp:nvSpPr>
        <dsp:cNvPr id="0" name=""/>
        <dsp:cNvSpPr/>
      </dsp:nvSpPr>
      <dsp:spPr>
        <a:xfrm>
          <a:off x="2827800" y="1103937"/>
          <a:ext cx="4860000" cy="525601"/>
        </a:xfrm>
        <a:prstGeom prst="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Youth Engagement Specialist</a:t>
          </a:r>
        </a:p>
      </dsp:txBody>
      <dsp:txXfrm>
        <a:off x="2827800" y="1103937"/>
        <a:ext cx="4860000" cy="525601"/>
      </dsp:txXfrm>
    </dsp:sp>
    <dsp:sp modelId="{1D33532A-05E2-435C-BFF2-3023E1424CA4}">
      <dsp:nvSpPr>
        <dsp:cNvPr id="0" name=""/>
        <dsp:cNvSpPr/>
      </dsp:nvSpPr>
      <dsp:spPr>
        <a:xfrm>
          <a:off x="4020300" y="1655818"/>
          <a:ext cx="2475000" cy="525601"/>
        </a:xfrm>
        <a:prstGeom prst="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Case Manager</a:t>
          </a:r>
        </a:p>
      </dsp:txBody>
      <dsp:txXfrm>
        <a:off x="4020300" y="1655818"/>
        <a:ext cx="2475000" cy="525601"/>
      </dsp:txXfrm>
    </dsp:sp>
    <dsp:sp modelId="{176187A9-D5E9-4086-902E-A5BDAF0D4D0B}">
      <dsp:nvSpPr>
        <dsp:cNvPr id="0" name=""/>
        <dsp:cNvSpPr/>
      </dsp:nvSpPr>
      <dsp:spPr>
        <a:xfrm>
          <a:off x="2467800" y="2207700"/>
          <a:ext cx="5580000" cy="525601"/>
        </a:xfrm>
        <a:prstGeom prst="rect">
          <a:avLst/>
        </a:prstGeom>
        <a:solidFill>
          <a:schemeClr val="tx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Workforce Development Specialist</a:t>
          </a:r>
        </a:p>
      </dsp:txBody>
      <dsp:txXfrm>
        <a:off x="2467800" y="2207700"/>
        <a:ext cx="5580000" cy="525601"/>
      </dsp:txXfrm>
    </dsp:sp>
    <dsp:sp modelId="{1A37B15C-2B25-4A5C-A99A-0AFB66EB9E2E}">
      <dsp:nvSpPr>
        <dsp:cNvPr id="0" name=""/>
        <dsp:cNvSpPr/>
      </dsp:nvSpPr>
      <dsp:spPr>
        <a:xfrm>
          <a:off x="3502800" y="2759581"/>
          <a:ext cx="3510000" cy="525601"/>
        </a:xfrm>
        <a:prstGeom prst="rect">
          <a:avLst/>
        </a:prstGeom>
        <a:solidFill>
          <a:schemeClr val="accent1"/>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Program Coordinator</a:t>
          </a:r>
        </a:p>
      </dsp:txBody>
      <dsp:txXfrm>
        <a:off x="3502800" y="2759581"/>
        <a:ext cx="3510000" cy="525601"/>
      </dsp:txXfrm>
    </dsp:sp>
    <dsp:sp modelId="{E8DEF165-79FD-4534-AD97-AA61F6350692}">
      <dsp:nvSpPr>
        <dsp:cNvPr id="0" name=""/>
        <dsp:cNvSpPr/>
      </dsp:nvSpPr>
      <dsp:spPr>
        <a:xfrm>
          <a:off x="3322800" y="3311462"/>
          <a:ext cx="3870000" cy="525601"/>
        </a:xfrm>
        <a:prstGeom prst="rect">
          <a:avLst/>
        </a:prstGeom>
        <a:solidFill>
          <a:schemeClr val="accent2">
            <a:lumMod val="75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Peer Support Specialist</a:t>
          </a:r>
        </a:p>
      </dsp:txBody>
      <dsp:txXfrm>
        <a:off x="3322800" y="3311462"/>
        <a:ext cx="3870000" cy="525601"/>
      </dsp:txXfrm>
    </dsp:sp>
    <dsp:sp modelId="{6FC350F9-7EB3-4005-9E59-4923B19D16BF}">
      <dsp:nvSpPr>
        <dsp:cNvPr id="0" name=""/>
        <dsp:cNvSpPr/>
      </dsp:nvSpPr>
      <dsp:spPr>
        <a:xfrm>
          <a:off x="3502800" y="3863344"/>
          <a:ext cx="3510000" cy="525601"/>
        </a:xfrm>
        <a:prstGeom prst="rect">
          <a:avLst/>
        </a:prstGeom>
        <a:solidFill>
          <a:schemeClr val="bg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1120" tIns="71120" rIns="71120" bIns="71120" numCol="1" spcCol="1270" anchor="ctr" anchorCtr="0">
          <a:noAutofit/>
        </a:bodyPr>
        <a:lstStyle/>
        <a:p>
          <a:pPr marL="0" lvl="0" indent="0" algn="ctr" defTabSz="1244600">
            <a:lnSpc>
              <a:spcPct val="90000"/>
            </a:lnSpc>
            <a:spcBef>
              <a:spcPct val="0"/>
            </a:spcBef>
            <a:spcAft>
              <a:spcPct val="35000"/>
            </a:spcAft>
            <a:buNone/>
          </a:pPr>
          <a:r>
            <a:rPr lang="en-US" sz="2800" kern="1200" dirty="0"/>
            <a:t>Recreation Specialist</a:t>
          </a:r>
        </a:p>
      </dsp:txBody>
      <dsp:txXfrm>
        <a:off x="3502800" y="3863344"/>
        <a:ext cx="3510000" cy="525601"/>
      </dsp:txXfrm>
    </dsp:sp>
  </dsp:spTree>
</dsp:drawing>
</file>

<file path=ppt/diagrams/layout1.xml><?xml version="1.0" encoding="utf-8"?>
<dgm:layoutDef xmlns:dgm="http://schemas.openxmlformats.org/drawingml/2006/diagram" xmlns:a="http://schemas.openxmlformats.org/drawingml/2006/main" uniqueId="urn:diagrams.loki3.com/VaryingWidthList">
  <dgm:title val="Varying Width List"/>
  <dgm:desc val="Use for emphasizing items of different weights.  Good for large amounts of Level 1 text.  The width of each shape is independently determined based on its text."/>
  <dgm:catLst>
    <dgm:cat type="list" pri="4160"/>
    <dgm:cat type="officeonline" pri="5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resizeHandles/>
    </dgm:varLst>
    <dgm:alg type="lin">
      <dgm:param type="linDir" val="fromT"/>
    </dgm:alg>
    <dgm:shape xmlns:r="http://schemas.openxmlformats.org/officeDocument/2006/relationships" r:blip="">
      <dgm:adjLst/>
    </dgm:shape>
    <dgm:presOf/>
    <dgm:constrLst>
      <dgm:constr type="w" for="ch" forName="text" val="20"/>
      <dgm:constr type="h" for="ch" forName="text" refType="h"/>
      <dgm:constr type="primFontSz" for="ch" forName="text" op="equ" val="65"/>
      <dgm:constr type="h" for="ch" forName="space" refType="h" fact="0.05"/>
    </dgm:constrLst>
    <dgm:forEach name="Name1" axis="ch" ptType="node">
      <dgm:layoutNode name="text" styleLbl="node1">
        <dgm:varLst>
          <dgm:bulletEnabled val="1"/>
        </dgm:varLst>
        <dgm:alg type="tx"/>
        <dgm:shape xmlns:r="http://schemas.openxmlformats.org/officeDocument/2006/relationships" type="rect" r:blip="">
          <dgm:adjLst/>
        </dgm:shape>
        <dgm:presOf axis="desOrSelf" ptType="node"/>
        <dgm:constrLst>
          <dgm:constr type="tMarg" refType="primFontSz" fact="0.2"/>
          <dgm:constr type="bMarg" refType="primFontSz" fact="0.2"/>
          <dgm:constr type="lMarg" refType="primFontSz" fact="0.2"/>
          <dgm:constr type="rMarg" refType="primFontSz" fact="0.2"/>
        </dgm:constrLst>
        <dgm:ruleLst>
          <dgm:rule type="w" val="INF" fact="NaN" max="NaN"/>
          <dgm:rule type="primFontSz" val="5" fact="NaN" max="NaN"/>
        </dgm:ruleLst>
      </dgm:layoutNode>
      <dgm:choose name="Name2">
        <dgm:if name="Name3" axis="par ch" ptType="doc node" func="cnt" op="gte" val="2">
          <dgm:forEach name="Name4" axis="followSib" ptType="sibTrans" cnt="1">
            <dgm:layoutNode name="space">
              <dgm:alg type="sp"/>
              <dgm:shape xmlns:r="http://schemas.openxmlformats.org/officeDocument/2006/relationships" r:blip="">
                <dgm:adjLst/>
              </dgm:shape>
              <dgm:presOf/>
            </dgm:layoutNode>
          </dgm:forEach>
        </dgm:if>
        <dgm:else name="Name5"/>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https://www.apprenticeship.gov/career-seekers</a:t>
            </a:r>
          </a:p>
        </p:txBody>
      </p:sp>
      <p:sp>
        <p:nvSpPr>
          <p:cNvPr id="4" name="Slide Number Placeholder 3"/>
          <p:cNvSpPr>
            <a:spLocks noGrp="1"/>
          </p:cNvSpPr>
          <p:nvPr>
            <p:ph type="sldNum" sz="quarter" idx="5"/>
          </p:nvPr>
        </p:nvSpPr>
        <p:spPr/>
        <p:txBody>
          <a:bodyPr/>
          <a:lstStyle/>
          <a:p>
            <a:fld id="{9239DD76-6F3D-1A42-8AFB-7E5F8ED43188}" type="slidenum">
              <a:rPr lang="en-US" smtClean="0"/>
              <a:t>3</a:t>
            </a:fld>
            <a:endParaRPr lang="en-US" dirty="0"/>
          </a:p>
        </p:txBody>
      </p:sp>
    </p:spTree>
    <p:extLst>
      <p:ext uri="{BB962C8B-B14F-4D97-AF65-F5344CB8AC3E}">
        <p14:creationId xmlns:p14="http://schemas.microsoft.com/office/powerpoint/2010/main" val="1246244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615F7B6A-4A84-B144-A028-2FDEAA30A685}" type="slidenum">
              <a:rPr lang="en-US" smtClean="0"/>
              <a:t>4</a:t>
            </a:fld>
            <a:endParaRPr lang="en-US"/>
          </a:p>
        </p:txBody>
      </p:sp>
    </p:spTree>
    <p:extLst>
      <p:ext uri="{BB962C8B-B14F-4D97-AF65-F5344CB8AC3E}">
        <p14:creationId xmlns:p14="http://schemas.microsoft.com/office/powerpoint/2010/main" val="11764421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https://www.freepik.com/</a:t>
            </a:r>
          </a:p>
        </p:txBody>
      </p:sp>
      <p:sp>
        <p:nvSpPr>
          <p:cNvPr id="4" name="Slide Number Placeholder 3"/>
          <p:cNvSpPr>
            <a:spLocks noGrp="1"/>
          </p:cNvSpPr>
          <p:nvPr>
            <p:ph type="sldNum" sz="quarter" idx="5"/>
          </p:nvPr>
        </p:nvSpPr>
        <p:spPr/>
        <p:txBody>
          <a:bodyPr/>
          <a:lstStyle/>
          <a:p>
            <a:fld id="{9239DD76-6F3D-1A42-8AFB-7E5F8ED43188}" type="slidenum">
              <a:rPr lang="en-US" smtClean="0"/>
              <a:t>5</a:t>
            </a:fld>
            <a:endParaRPr lang="en-US" dirty="0"/>
          </a:p>
        </p:txBody>
      </p:sp>
    </p:spTree>
    <p:extLst>
      <p:ext uri="{BB962C8B-B14F-4D97-AF65-F5344CB8AC3E}">
        <p14:creationId xmlns:p14="http://schemas.microsoft.com/office/powerpoint/2010/main" val="3492686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https://spencerauthor.com/flow-theory/</a:t>
            </a:r>
          </a:p>
        </p:txBody>
      </p:sp>
      <p:sp>
        <p:nvSpPr>
          <p:cNvPr id="4" name="Slide Number Placeholder 3"/>
          <p:cNvSpPr>
            <a:spLocks noGrp="1"/>
          </p:cNvSpPr>
          <p:nvPr>
            <p:ph type="sldNum" sz="quarter" idx="5"/>
          </p:nvPr>
        </p:nvSpPr>
        <p:spPr/>
        <p:txBody>
          <a:bodyPr/>
          <a:lstStyle/>
          <a:p>
            <a:fld id="{9239DD76-6F3D-1A42-8AFB-7E5F8ED43188}" type="slidenum">
              <a:rPr lang="en-US" smtClean="0"/>
              <a:t>11</a:t>
            </a:fld>
            <a:endParaRPr lang="en-US" dirty="0"/>
          </a:p>
        </p:txBody>
      </p:sp>
    </p:spTree>
    <p:extLst>
      <p:ext uri="{BB962C8B-B14F-4D97-AF65-F5344CB8AC3E}">
        <p14:creationId xmlns:p14="http://schemas.microsoft.com/office/powerpoint/2010/main" val="359543017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hq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hq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a:t>Click icon to add picture</a:t>
            </a:r>
            <a:endParaRPr lang="en-US" dirty="0"/>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a:t>Click icon to add picture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a:t>Click icon to add picture</a:t>
            </a:r>
            <a:endParaRPr lang="en-US" dirty="0"/>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a:t>Click icon to add picture</a:t>
            </a:r>
            <a:endParaRPr lang="en-US" dirty="0"/>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a:t>Click icon to add picture</a:t>
            </a:r>
            <a:endParaRPr lang="en-US" dirty="0"/>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a:t>Click icon to add picture</a:t>
            </a:r>
            <a:endParaRPr lang="en-US" dirty="0"/>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hq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a:t>Click icon to add picture</a:t>
            </a: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hq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hq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hq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hyperlink" Target="https://spencerauthor.com/flow-theory/" TargetMode="External"/><Relationship Id="rId2" Type="http://schemas.openxmlformats.org/officeDocument/2006/relationships/image" Target="../media/image40.png"/><Relationship Id="rId1" Type="http://schemas.openxmlformats.org/officeDocument/2006/relationships/slideLayout" Target="../slideLayouts/slideLayout28.xml"/></Relationships>
</file>

<file path=ppt/slides/_rels/slide13.xml.rels><?xml version="1.0" encoding="UTF-8" standalone="yes"?>
<Relationships xmlns="http://schemas.openxmlformats.org/package/2006/relationships"><Relationship Id="rId3" Type="http://schemas.openxmlformats.org/officeDocument/2006/relationships/hyperlink" Target="mailto:apprenticeship@fhi360.org" TargetMode="External"/><Relationship Id="rId2" Type="http://schemas.openxmlformats.org/officeDocument/2006/relationships/hyperlink" Target="https://niwl.fhi360.org/what-is-the-youth-development-practitioner-apprenticeship/" TargetMode="External"/><Relationship Id="rId1" Type="http://schemas.openxmlformats.org/officeDocument/2006/relationships/slideLayout" Target="../slideLayouts/slideLayout3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hyperlink" Target="https://www.apprenticeship.gov/career-seekers" TargetMode="External"/><Relationship Id="rId2" Type="http://schemas.openxmlformats.org/officeDocument/2006/relationships/image" Target="../media/image41.png"/><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notesSlide" Target="../notesSlides/notesSlide1.xml"/><Relationship Id="rId1" Type="http://schemas.openxmlformats.org/officeDocument/2006/relationships/slideLayout" Target="../slideLayouts/slideLayout69.xml"/><Relationship Id="rId5" Type="http://schemas.openxmlformats.org/officeDocument/2006/relationships/image" Target="../media/image32.svg"/><Relationship Id="rId4" Type="http://schemas.openxmlformats.org/officeDocument/2006/relationships/image" Target="../media/image31.svg"/></Relationships>
</file>

<file path=ppt/slides/_rels/slide4.xml.rels><?xml version="1.0" encoding="UTF-8" standalone="yes"?>
<Relationships xmlns="http://schemas.openxmlformats.org/package/2006/relationships"><Relationship Id="rId3" Type="http://schemas.openxmlformats.org/officeDocument/2006/relationships/image" Target="../media/image33.emf"/><Relationship Id="rId2" Type="http://schemas.openxmlformats.org/officeDocument/2006/relationships/notesSlide" Target="../notesSlides/notesSlide2.xml"/><Relationship Id="rId1" Type="http://schemas.openxmlformats.org/officeDocument/2006/relationships/slideLayout" Target="../slideLayouts/slideLayout4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xml"/><Relationship Id="rId1" Type="http://schemas.openxmlformats.org/officeDocument/2006/relationships/slideLayout" Target="../slideLayouts/slideLayout29.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11.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slideLayout" Target="../slideLayouts/slideLayout53.xml"/><Relationship Id="rId1" Type="http://schemas.openxmlformats.org/officeDocument/2006/relationships/video" Target="https://www.youtube.com/embed/iUsOCR1KKms?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3.5: Introduction to the Youth Development Practitioner RAP</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5181975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3EF5C04-59F9-BA27-DACC-5CA457F09D97}"/>
              </a:ext>
            </a:extLst>
          </p:cNvPr>
          <p:cNvSpPr>
            <a:spLocks noGrp="1"/>
          </p:cNvSpPr>
          <p:nvPr>
            <p:ph idx="1"/>
          </p:nvPr>
        </p:nvSpPr>
        <p:spPr/>
        <p:txBody>
          <a:bodyPr/>
          <a:lstStyle/>
          <a:p>
            <a:r>
              <a:rPr lang="en-US" dirty="0"/>
              <a:t>What stood out to you from the video?</a:t>
            </a:r>
          </a:p>
          <a:p>
            <a:r>
              <a:rPr lang="en-US" dirty="0"/>
              <a:t>Have you experienced a state of “flow” before? What were you doing? </a:t>
            </a:r>
          </a:p>
          <a:p>
            <a:r>
              <a:rPr lang="en-US" dirty="0"/>
              <a:t>How did it impact you?</a:t>
            </a:r>
          </a:p>
          <a:p>
            <a:r>
              <a:rPr lang="en-US" dirty="0"/>
              <a:t>What conditions may help you achieve flow?</a:t>
            </a:r>
          </a:p>
          <a:p>
            <a:r>
              <a:rPr lang="en-US" dirty="0"/>
              <a:t>Why would flow matter for coaching or counseling youth?</a:t>
            </a:r>
          </a:p>
          <a:p>
            <a:endParaRPr lang="en-US" dirty="0"/>
          </a:p>
          <a:p>
            <a:endParaRPr lang="en-US" dirty="0"/>
          </a:p>
        </p:txBody>
      </p:sp>
      <p:sp>
        <p:nvSpPr>
          <p:cNvPr id="3" name="Title 2">
            <a:extLst>
              <a:ext uri="{FF2B5EF4-FFF2-40B4-BE49-F238E27FC236}">
                <a16:creationId xmlns:a16="http://schemas.microsoft.com/office/drawing/2014/main" id="{E96F12B8-8176-7CDD-63ED-56FFC275EABD}"/>
              </a:ext>
            </a:extLst>
          </p:cNvPr>
          <p:cNvSpPr>
            <a:spLocks noGrp="1"/>
          </p:cNvSpPr>
          <p:nvPr>
            <p:ph type="title"/>
          </p:nvPr>
        </p:nvSpPr>
        <p:spPr/>
        <p:txBody>
          <a:bodyPr/>
          <a:lstStyle/>
          <a:p>
            <a:r>
              <a:rPr lang="en-US" dirty="0"/>
              <a:t>Video Debrief</a:t>
            </a:r>
          </a:p>
        </p:txBody>
      </p:sp>
    </p:spTree>
    <p:extLst>
      <p:ext uri="{BB962C8B-B14F-4D97-AF65-F5344CB8AC3E}">
        <p14:creationId xmlns:p14="http://schemas.microsoft.com/office/powerpoint/2010/main" val="20218977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18A4A8F-AAE6-F37C-45B2-4BE34CD837B0}"/>
              </a:ext>
            </a:extLst>
          </p:cNvPr>
          <p:cNvSpPr>
            <a:spLocks noGrp="1"/>
          </p:cNvSpPr>
          <p:nvPr>
            <p:ph idx="1"/>
          </p:nvPr>
        </p:nvSpPr>
        <p:spPr>
          <a:xfrm>
            <a:off x="841248" y="1645920"/>
            <a:ext cx="5081880" cy="4389120"/>
          </a:xfrm>
        </p:spPr>
        <p:txBody>
          <a:bodyPr>
            <a:normAutofit lnSpcReduction="10000"/>
          </a:bodyPr>
          <a:lstStyle/>
          <a:p>
            <a:pPr marL="457200" indent="-457200">
              <a:buFont typeface="+mj-lt"/>
              <a:buAutoNum type="arabicPeriod"/>
            </a:pPr>
            <a:r>
              <a:rPr lang="en-US" dirty="0"/>
              <a:t>Intrinsically rewarding</a:t>
            </a:r>
          </a:p>
          <a:p>
            <a:pPr marL="457200" indent="-457200">
              <a:buFont typeface="+mj-lt"/>
              <a:buAutoNum type="arabicPeriod"/>
            </a:pPr>
            <a:r>
              <a:rPr lang="en-US" dirty="0"/>
              <a:t>Clear goals and sense of progress</a:t>
            </a:r>
          </a:p>
          <a:p>
            <a:pPr marL="457200" indent="-457200">
              <a:buFont typeface="+mj-lt"/>
              <a:buAutoNum type="arabicPeriod"/>
            </a:pPr>
            <a:r>
              <a:rPr lang="en-US" dirty="0"/>
              <a:t>Clear and immediate feedback</a:t>
            </a:r>
          </a:p>
          <a:p>
            <a:pPr marL="457200" indent="-457200">
              <a:buFont typeface="+mj-lt"/>
              <a:buAutoNum type="arabicPeriod"/>
            </a:pPr>
            <a:r>
              <a:rPr lang="en-US" dirty="0"/>
              <a:t>Match of challenge and skills</a:t>
            </a:r>
          </a:p>
          <a:p>
            <a:pPr marL="457200" indent="-457200">
              <a:buFont typeface="+mj-lt"/>
              <a:buAutoNum type="arabicPeriod"/>
            </a:pPr>
            <a:r>
              <a:rPr lang="en-US" dirty="0"/>
              <a:t>Intense focus on the present moment</a:t>
            </a:r>
          </a:p>
          <a:p>
            <a:pPr marL="0" indent="0">
              <a:buNone/>
            </a:pPr>
            <a:endParaRPr lang="en-US" b="1" i="1" dirty="0">
              <a:solidFill>
                <a:schemeClr val="accent1">
                  <a:lumMod val="60000"/>
                  <a:lumOff val="40000"/>
                </a:schemeClr>
              </a:solidFill>
            </a:endParaRPr>
          </a:p>
          <a:p>
            <a:pPr marL="0" indent="0">
              <a:buNone/>
            </a:pPr>
            <a:r>
              <a:rPr lang="en-US" b="1" i="1" dirty="0">
                <a:solidFill>
                  <a:schemeClr val="tx2"/>
                </a:solidFill>
              </a:rPr>
              <a:t>Why would flow matter for coaching or counseling youth?</a:t>
            </a:r>
          </a:p>
        </p:txBody>
      </p:sp>
      <p:sp>
        <p:nvSpPr>
          <p:cNvPr id="3" name="Title 2">
            <a:extLst>
              <a:ext uri="{FF2B5EF4-FFF2-40B4-BE49-F238E27FC236}">
                <a16:creationId xmlns:a16="http://schemas.microsoft.com/office/drawing/2014/main" id="{57DFCC87-0FB8-E0D8-A010-D9D136993E1A}"/>
              </a:ext>
            </a:extLst>
          </p:cNvPr>
          <p:cNvSpPr>
            <a:spLocks noGrp="1"/>
          </p:cNvSpPr>
          <p:nvPr>
            <p:ph type="title"/>
          </p:nvPr>
        </p:nvSpPr>
        <p:spPr/>
        <p:txBody>
          <a:bodyPr/>
          <a:lstStyle/>
          <a:p>
            <a:r>
              <a:rPr lang="en-US" dirty="0"/>
              <a:t> Five Factors that Contribute to Flow</a:t>
            </a:r>
          </a:p>
        </p:txBody>
      </p:sp>
      <p:pic>
        <p:nvPicPr>
          <p:cNvPr id="4" name="Google Shape;189;p27" descr="A diagram of a challenge&#10;&#10;Description automatically generated with medium confidence">
            <a:extLst>
              <a:ext uri="{FF2B5EF4-FFF2-40B4-BE49-F238E27FC236}">
                <a16:creationId xmlns:a16="http://schemas.microsoft.com/office/drawing/2014/main" id="{1ECE9500-B365-C1EF-B1B6-833E9ADE254E}"/>
              </a:ext>
            </a:extLst>
          </p:cNvPr>
          <p:cNvPicPr preferRelativeResize="0"/>
          <p:nvPr/>
        </p:nvPicPr>
        <p:blipFill>
          <a:blip r:embed="rId3"/>
          <a:stretch>
            <a:fillRect/>
          </a:stretch>
        </p:blipFill>
        <p:spPr>
          <a:xfrm>
            <a:off x="6626005" y="1737360"/>
            <a:ext cx="4548311" cy="4389120"/>
          </a:xfrm>
          <a:prstGeom prst="rect">
            <a:avLst/>
          </a:prstGeom>
          <a:noFill/>
          <a:ln>
            <a:noFill/>
          </a:ln>
        </p:spPr>
      </p:pic>
    </p:spTree>
    <p:extLst>
      <p:ext uri="{BB962C8B-B14F-4D97-AF65-F5344CB8AC3E}">
        <p14:creationId xmlns:p14="http://schemas.microsoft.com/office/powerpoint/2010/main" val="24073739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997F01-CABD-AA7E-E416-95BB88FF40A4}"/>
              </a:ext>
            </a:extLst>
          </p:cNvPr>
          <p:cNvSpPr>
            <a:spLocks noGrp="1"/>
          </p:cNvSpPr>
          <p:nvPr>
            <p:ph type="title"/>
          </p:nvPr>
        </p:nvSpPr>
        <p:spPr/>
        <p:txBody>
          <a:bodyPr/>
          <a:lstStyle/>
          <a:p>
            <a:r>
              <a:rPr lang="en-US" dirty="0"/>
              <a:t>Incorporating Flow Theory Into Youth Work</a:t>
            </a:r>
          </a:p>
        </p:txBody>
      </p:sp>
      <p:pic>
        <p:nvPicPr>
          <p:cNvPr id="5" name="Content Placeholder 4">
            <a:extLst>
              <a:ext uri="{FF2B5EF4-FFF2-40B4-BE49-F238E27FC236}">
                <a16:creationId xmlns:a16="http://schemas.microsoft.com/office/drawing/2014/main" id="{2BDBD1C3-F0C9-E5B2-1E23-5779989DD92A}"/>
              </a:ext>
            </a:extLst>
          </p:cNvPr>
          <p:cNvPicPr>
            <a:picLocks noGrp="1" noChangeAspect="1"/>
          </p:cNvPicPr>
          <p:nvPr>
            <p:ph sz="half" idx="1"/>
          </p:nvPr>
        </p:nvPicPr>
        <p:blipFill>
          <a:blip r:embed="rId2"/>
          <a:stretch>
            <a:fillRect/>
          </a:stretch>
        </p:blipFill>
        <p:spPr>
          <a:xfrm>
            <a:off x="959996" y="1736725"/>
            <a:ext cx="7803445" cy="4389438"/>
          </a:xfrm>
          <a:prstGeom prst="rect">
            <a:avLst/>
          </a:prstGeom>
        </p:spPr>
      </p:pic>
      <p:sp>
        <p:nvSpPr>
          <p:cNvPr id="4" name="Content Placeholder 3">
            <a:extLst>
              <a:ext uri="{FF2B5EF4-FFF2-40B4-BE49-F238E27FC236}">
                <a16:creationId xmlns:a16="http://schemas.microsoft.com/office/drawing/2014/main" id="{A7A48FAF-0F7B-E56F-292F-C7BE70CE743F}"/>
              </a:ext>
            </a:extLst>
          </p:cNvPr>
          <p:cNvSpPr>
            <a:spLocks noGrp="1"/>
          </p:cNvSpPr>
          <p:nvPr>
            <p:ph sz="half" idx="2"/>
          </p:nvPr>
        </p:nvSpPr>
        <p:spPr/>
        <p:txBody>
          <a:bodyPr/>
          <a:lstStyle/>
          <a:p>
            <a:r>
              <a:rPr lang="en-US" dirty="0"/>
              <a:t>Youth workers can create conditions that make it possible for students to reach a state of flow and fall in love with the creative process…and are empowered to own their learning.</a:t>
            </a:r>
          </a:p>
          <a:p>
            <a:r>
              <a:rPr lang="en-US" sz="1200" b="0"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https://spencerauthor.com/</a:t>
            </a:r>
            <a:br>
              <a:rPr lang="en-US" sz="1200" b="0"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br>
            <a:r>
              <a:rPr lang="en-US" sz="1200" b="0" dirty="0">
                <a:solidFill>
                  <a:schemeClr val="accent1">
                    <a:lumMod val="60000"/>
                    <a:lumOff val="40000"/>
                  </a:schemeClr>
                </a:solidFill>
                <a:hlinkClick r:id="rId3">
                  <a:extLst>
                    <a:ext uri="{A12FA001-AC4F-418D-AE19-62706E023703}">
                      <ahyp:hlinkClr xmlns:ahyp="http://schemas.microsoft.com/office/drawing/2018/hyperlinkcolor" val="tx"/>
                    </a:ext>
                  </a:extLst>
                </a:hlinkClick>
              </a:rPr>
              <a:t>flow-theory/</a:t>
            </a:r>
            <a:r>
              <a:rPr lang="en-US" sz="1200" b="0" dirty="0">
                <a:solidFill>
                  <a:schemeClr val="accent1">
                    <a:lumMod val="60000"/>
                    <a:lumOff val="40000"/>
                  </a:schemeClr>
                </a:solidFill>
              </a:rPr>
              <a:t> </a:t>
            </a:r>
          </a:p>
          <a:p>
            <a:endParaRPr lang="en-US" dirty="0"/>
          </a:p>
          <a:p>
            <a:endParaRPr lang="en-US" dirty="0"/>
          </a:p>
        </p:txBody>
      </p:sp>
    </p:spTree>
    <p:extLst>
      <p:ext uri="{BB962C8B-B14F-4D97-AF65-F5344CB8AC3E}">
        <p14:creationId xmlns:p14="http://schemas.microsoft.com/office/powerpoint/2010/main" val="38818724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35735CCB-5868-DB12-7634-CFDD2A85AB5F}"/>
              </a:ext>
            </a:extLst>
          </p:cNvPr>
          <p:cNvSpPr>
            <a:spLocks noGrp="1"/>
          </p:cNvSpPr>
          <p:nvPr>
            <p:ph type="body" sz="quarter" idx="10"/>
          </p:nvPr>
        </p:nvSpPr>
        <p:spPr>
          <a:xfrm>
            <a:off x="2510631" y="1446663"/>
            <a:ext cx="7170738" cy="3780430"/>
          </a:xfrm>
        </p:spPr>
        <p:txBody>
          <a:bodyPr>
            <a:normAutofit/>
          </a:bodyPr>
          <a:lstStyle/>
          <a:p>
            <a:pPr algn="ctr">
              <a:lnSpc>
                <a:spcPct val="100000"/>
              </a:lnSpc>
              <a:spcAft>
                <a:spcPts val="0"/>
              </a:spcAft>
            </a:pPr>
            <a:r>
              <a:rPr lang="en-US" sz="2400" b="0" i="0" dirty="0">
                <a:solidFill>
                  <a:srgbClr val="000000"/>
                </a:solidFill>
                <a:effectLst/>
              </a:rPr>
              <a:t>Learn more about the Youth Development Practitioner Apprentice at </a:t>
            </a:r>
            <a:r>
              <a:rPr lang="en-US" sz="2400" b="0" i="0" dirty="0">
                <a:solidFill>
                  <a:srgbClr val="000000"/>
                </a:solidFill>
                <a:effectLst/>
                <a:hlinkClick r:id="rId2"/>
              </a:rPr>
              <a:t>https://niwl.fhi360.org/what-is-the-youth-development-practitioner-apprenticeship/</a:t>
            </a:r>
            <a:r>
              <a:rPr lang="en-US" sz="2400" b="0" i="0" dirty="0">
                <a:solidFill>
                  <a:srgbClr val="000000"/>
                </a:solidFill>
                <a:effectLst/>
              </a:rPr>
              <a:t>   </a:t>
            </a:r>
          </a:p>
          <a:p>
            <a:pPr algn="ctr">
              <a:lnSpc>
                <a:spcPct val="100000"/>
              </a:lnSpc>
              <a:spcAft>
                <a:spcPts val="0"/>
              </a:spcAft>
            </a:pPr>
            <a:endParaRPr lang="en-US" sz="2400" dirty="0">
              <a:solidFill>
                <a:srgbClr val="000000"/>
              </a:solidFill>
            </a:endParaRPr>
          </a:p>
          <a:p>
            <a:pPr algn="ctr">
              <a:lnSpc>
                <a:spcPct val="100000"/>
              </a:lnSpc>
              <a:spcAft>
                <a:spcPts val="0"/>
              </a:spcAft>
            </a:pPr>
            <a:r>
              <a:rPr lang="en-US" sz="2400" b="0" i="0" dirty="0">
                <a:solidFill>
                  <a:srgbClr val="000000"/>
                </a:solidFill>
                <a:effectLst/>
              </a:rPr>
              <a:t>To learn about becoming a YDPA apprentice, schedule a conversation with a NIWL apprenticeship specialist by emailing </a:t>
            </a:r>
            <a:r>
              <a:rPr lang="en-US" sz="2400" b="0" i="0" u="sng" dirty="0">
                <a:solidFill>
                  <a:srgbClr val="E22658"/>
                </a:solidFill>
                <a:effectLst/>
                <a:hlinkClick r:id="rId3"/>
              </a:rPr>
              <a:t>apprenticeship@fhi360.org</a:t>
            </a:r>
            <a:endParaRPr lang="en-US" sz="2400" dirty="0"/>
          </a:p>
        </p:txBody>
      </p:sp>
    </p:spTree>
    <p:extLst>
      <p:ext uri="{BB962C8B-B14F-4D97-AF65-F5344CB8AC3E}">
        <p14:creationId xmlns:p14="http://schemas.microsoft.com/office/powerpoint/2010/main" val="91782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0536E8-2EA4-B267-F59C-75D3FBE9DFE6}"/>
              </a:ext>
            </a:extLst>
          </p:cNvPr>
          <p:cNvSpPr>
            <a:spLocks noGrp="1"/>
          </p:cNvSpPr>
          <p:nvPr>
            <p:ph type="title"/>
          </p:nvPr>
        </p:nvSpPr>
        <p:spPr/>
        <p:txBody>
          <a:bodyPr/>
          <a:lstStyle/>
          <a:p>
            <a:r>
              <a:rPr lang="en-US" dirty="0"/>
              <a:t>Apprenticeships.gov</a:t>
            </a:r>
          </a:p>
        </p:txBody>
      </p:sp>
      <p:sp>
        <p:nvSpPr>
          <p:cNvPr id="3" name="Text Placeholder 2">
            <a:extLst>
              <a:ext uri="{FF2B5EF4-FFF2-40B4-BE49-F238E27FC236}">
                <a16:creationId xmlns:a16="http://schemas.microsoft.com/office/drawing/2014/main" id="{09B96A5D-6763-9B5B-0E79-BAC15D81BF37}"/>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8377952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A1FD0D75-80D1-EFDE-C255-60E710344F5D}"/>
              </a:ext>
            </a:extLst>
          </p:cNvPr>
          <p:cNvPicPr>
            <a:picLocks noGrp="1" noChangeAspect="1"/>
          </p:cNvPicPr>
          <p:nvPr>
            <p:ph idx="1"/>
          </p:nvPr>
        </p:nvPicPr>
        <p:blipFill>
          <a:blip r:embed="rId2" cstate="hqprint">
            <a:extLst>
              <a:ext uri="{28A0092B-C50C-407E-A947-70E740481C1C}">
                <a14:useLocalDpi xmlns:a14="http://schemas.microsoft.com/office/drawing/2010/main"/>
              </a:ext>
            </a:extLst>
          </a:blip>
          <a:srcRect t="2572"/>
          <a:stretch/>
        </p:blipFill>
        <p:spPr>
          <a:xfrm>
            <a:off x="2329218" y="1520738"/>
            <a:ext cx="7533564" cy="4937110"/>
          </a:xfrm>
          <a:ln>
            <a:solidFill>
              <a:schemeClr val="accent1"/>
            </a:solidFill>
          </a:ln>
        </p:spPr>
      </p:pic>
      <p:sp>
        <p:nvSpPr>
          <p:cNvPr id="3" name="Title 2">
            <a:extLst>
              <a:ext uri="{FF2B5EF4-FFF2-40B4-BE49-F238E27FC236}">
                <a16:creationId xmlns:a16="http://schemas.microsoft.com/office/drawing/2014/main" id="{F8D3C6E5-9E6C-3467-50C5-133C376971E4}"/>
              </a:ext>
            </a:extLst>
          </p:cNvPr>
          <p:cNvSpPr>
            <a:spLocks noGrp="1"/>
          </p:cNvSpPr>
          <p:nvPr>
            <p:ph type="title"/>
          </p:nvPr>
        </p:nvSpPr>
        <p:spPr/>
        <p:txBody>
          <a:bodyPr/>
          <a:lstStyle/>
          <a:p>
            <a:r>
              <a:rPr lang="en-US" dirty="0">
                <a:hlinkClick r:id="rId3"/>
              </a:rPr>
              <a:t>https://www.apprenticeship.gov/career-seekers</a:t>
            </a:r>
            <a:r>
              <a:rPr lang="en-US" dirty="0"/>
              <a:t> </a:t>
            </a:r>
          </a:p>
        </p:txBody>
      </p:sp>
      <p:sp>
        <p:nvSpPr>
          <p:cNvPr id="6" name="Rectangle 5">
            <a:extLst>
              <a:ext uri="{FF2B5EF4-FFF2-40B4-BE49-F238E27FC236}">
                <a16:creationId xmlns:a16="http://schemas.microsoft.com/office/drawing/2014/main" id="{C3C55539-455B-4A1F-53F2-8E5E7DED3D10}"/>
              </a:ext>
            </a:extLst>
          </p:cNvPr>
          <p:cNvSpPr/>
          <p:nvPr/>
        </p:nvSpPr>
        <p:spPr>
          <a:xfrm>
            <a:off x="7192370" y="3684896"/>
            <a:ext cx="2101755" cy="1132764"/>
          </a:xfrm>
          <a:prstGeom prst="rect">
            <a:avLst/>
          </a:prstGeom>
          <a:noFill/>
          <a:ln w="57150" cap="flat" cmpd="sng" algn="ctr">
            <a:solidFill>
              <a:schemeClr val="accent3"/>
            </a:solidFill>
            <a:prstDash val="solid"/>
            <a:round/>
            <a:headEnd type="none" w="med" len="med"/>
            <a:tailEnd type="none" w="med" len="med"/>
          </a:ln>
        </p:spPr>
        <p:style>
          <a:lnRef idx="0">
            <a:scrgbClr r="0" g="0" b="0"/>
          </a:lnRef>
          <a:fillRef idx="0">
            <a:scrgbClr r="0" g="0" b="0"/>
          </a:fillRef>
          <a:effectRef idx="0">
            <a:scrgbClr r="0" g="0" b="0"/>
          </a:effectRef>
          <a:fontRef idx="minor">
            <a:schemeClr val="accent3"/>
          </a:fontRef>
        </p:style>
        <p:txBody>
          <a:bodyPr rtlCol="0" anchor="ctr"/>
          <a:lstStyle/>
          <a:p>
            <a:pPr algn="ctr"/>
            <a:endParaRPr lang="en-US"/>
          </a:p>
        </p:txBody>
      </p:sp>
    </p:spTree>
    <p:extLst>
      <p:ext uri="{BB962C8B-B14F-4D97-AF65-F5344CB8AC3E}">
        <p14:creationId xmlns:p14="http://schemas.microsoft.com/office/powerpoint/2010/main" val="24630423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17174851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C695-0023-EDD5-B3B4-19C812E76E19}"/>
              </a:ext>
            </a:extLst>
          </p:cNvPr>
          <p:cNvSpPr>
            <a:spLocks noGrp="1"/>
          </p:cNvSpPr>
          <p:nvPr>
            <p:ph type="title"/>
          </p:nvPr>
        </p:nvSpPr>
        <p:spPr/>
        <p:txBody>
          <a:bodyPr/>
          <a:lstStyle/>
          <a:p>
            <a:r>
              <a:rPr lang="en-US" dirty="0"/>
              <a:t>Registered Apprenticeship Program (RAP)</a:t>
            </a:r>
          </a:p>
        </p:txBody>
      </p:sp>
      <p:sp>
        <p:nvSpPr>
          <p:cNvPr id="3" name="Content Placeholder 2">
            <a:extLst>
              <a:ext uri="{FF2B5EF4-FFF2-40B4-BE49-F238E27FC236}">
                <a16:creationId xmlns:a16="http://schemas.microsoft.com/office/drawing/2014/main" id="{E319945E-BCE1-DA2C-D3BD-B0FA0B1B3A25}"/>
              </a:ext>
            </a:extLst>
          </p:cNvPr>
          <p:cNvSpPr>
            <a:spLocks noGrp="1"/>
          </p:cNvSpPr>
          <p:nvPr>
            <p:ph sz="half" idx="1"/>
          </p:nvPr>
        </p:nvSpPr>
        <p:spPr/>
        <p:txBody>
          <a:bodyPr/>
          <a:lstStyle/>
          <a:p>
            <a:pPr marL="0" indent="0">
              <a:buNone/>
            </a:pPr>
            <a:r>
              <a:rPr lang="en-US" b="0" i="0" dirty="0">
                <a:solidFill>
                  <a:srgbClr val="212121"/>
                </a:solidFill>
                <a:effectLst/>
              </a:rPr>
              <a:t>Registered Apprenticeship is an industry-driven, high-quality career pathway where employers can develop and prepare their future workforce, and individuals can obtain paid work experience with a mentor, receive progressive wage increases, classroom instruction, and a portable, nationally-recognized credential.</a:t>
            </a:r>
            <a:endParaRPr lang="en-US" dirty="0"/>
          </a:p>
        </p:txBody>
      </p:sp>
      <p:sp>
        <p:nvSpPr>
          <p:cNvPr id="4" name="Content Placeholder 3">
            <a:extLst>
              <a:ext uri="{FF2B5EF4-FFF2-40B4-BE49-F238E27FC236}">
                <a16:creationId xmlns:a16="http://schemas.microsoft.com/office/drawing/2014/main" id="{96A188AD-89F7-4D66-E428-C23F109370D8}"/>
              </a:ext>
            </a:extLst>
          </p:cNvPr>
          <p:cNvSpPr>
            <a:spLocks noGrp="1"/>
          </p:cNvSpPr>
          <p:nvPr>
            <p:ph sz="half" idx="2"/>
          </p:nvPr>
        </p:nvSpPr>
        <p:spPr/>
        <p:txBody>
          <a:bodyPr/>
          <a:lstStyle/>
          <a:p>
            <a:r>
              <a:rPr lang="en-US" dirty="0"/>
              <a:t>Additional Benefits:</a:t>
            </a:r>
          </a:p>
          <a:p>
            <a:pPr marL="285750" indent="-285750">
              <a:buFont typeface="Arial" panose="020B0604020202020204" pitchFamily="34" charset="0"/>
              <a:buChar char="•"/>
            </a:pPr>
            <a:r>
              <a:rPr lang="en-US" dirty="0"/>
              <a:t>Jumpstart your career</a:t>
            </a:r>
          </a:p>
          <a:p>
            <a:pPr marL="285750" indent="-285750">
              <a:buFont typeface="Arial" panose="020B0604020202020204" pitchFamily="34" charset="0"/>
              <a:buChar char="•"/>
            </a:pPr>
            <a:r>
              <a:rPr lang="en-US" dirty="0"/>
              <a:t>On-the-job learning</a:t>
            </a:r>
          </a:p>
          <a:p>
            <a:pPr marL="285750" indent="-285750">
              <a:buFont typeface="Arial" panose="020B0604020202020204" pitchFamily="34" charset="0"/>
              <a:buChar char="•"/>
            </a:pPr>
            <a:r>
              <a:rPr lang="en-US" dirty="0"/>
              <a:t>Degree-potential</a:t>
            </a:r>
          </a:p>
          <a:p>
            <a:pPr marL="285750" indent="-285750">
              <a:buFont typeface="Arial" panose="020B0604020202020204" pitchFamily="34" charset="0"/>
              <a:buChar char="•"/>
            </a:pPr>
            <a:r>
              <a:rPr lang="en-US" dirty="0"/>
              <a:t>Mentorship</a:t>
            </a:r>
          </a:p>
        </p:txBody>
      </p:sp>
      <p:sp>
        <p:nvSpPr>
          <p:cNvPr id="5" name="Rectangle: Rounded Corners 4">
            <a:extLst>
              <a:ext uri="{FF2B5EF4-FFF2-40B4-BE49-F238E27FC236}">
                <a16:creationId xmlns:a16="http://schemas.microsoft.com/office/drawing/2014/main" id="{C15886B3-443C-C7E3-F083-B26931540D6E}"/>
              </a:ext>
            </a:extLst>
          </p:cNvPr>
          <p:cNvSpPr/>
          <p:nvPr/>
        </p:nvSpPr>
        <p:spPr>
          <a:xfrm>
            <a:off x="838200" y="3901892"/>
            <a:ext cx="2210937" cy="2224587"/>
          </a:xfrm>
          <a:prstGeom prst="round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t"/>
          <a:lstStyle/>
          <a:p>
            <a:r>
              <a:rPr lang="en-US" b="1" dirty="0">
                <a:latin typeface="Noto Sans" panose="020B0502040504020204" pitchFamily="34" charset="0"/>
                <a:ea typeface="Noto Sans" panose="020B0502040504020204" pitchFamily="34" charset="0"/>
                <a:cs typeface="Noto Sans" panose="020B0502040504020204" pitchFamily="34" charset="0"/>
              </a:rPr>
              <a:t>PAID JOB</a:t>
            </a:r>
          </a:p>
          <a:p>
            <a:r>
              <a:rPr lang="en-US" sz="1600" dirty="0">
                <a:latin typeface="Noto Sans" panose="020B0502040504020204" pitchFamily="34" charset="0"/>
                <a:ea typeface="Noto Sans" panose="020B0502040504020204" pitchFamily="34" charset="0"/>
                <a:cs typeface="Noto Sans" panose="020B0502040504020204" pitchFamily="34" charset="0"/>
              </a:rPr>
              <a:t>Earn a competitive wage from day one</a:t>
            </a:r>
          </a:p>
        </p:txBody>
      </p:sp>
      <p:sp>
        <p:nvSpPr>
          <p:cNvPr id="6" name="Rectangle: Rounded Corners 5">
            <a:extLst>
              <a:ext uri="{FF2B5EF4-FFF2-40B4-BE49-F238E27FC236}">
                <a16:creationId xmlns:a16="http://schemas.microsoft.com/office/drawing/2014/main" id="{FB8E5D95-B5A9-6EF8-A75A-0223C63006DC}"/>
              </a:ext>
            </a:extLst>
          </p:cNvPr>
          <p:cNvSpPr/>
          <p:nvPr/>
        </p:nvSpPr>
        <p:spPr>
          <a:xfrm>
            <a:off x="3642246" y="3901892"/>
            <a:ext cx="2210937" cy="2224587"/>
          </a:xfrm>
          <a:prstGeom prst="round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t"/>
          <a:lstStyle/>
          <a:p>
            <a:r>
              <a:rPr lang="en-US" b="1" dirty="0">
                <a:latin typeface="Noto Sans" panose="020B0502040504020204" pitchFamily="34" charset="0"/>
                <a:ea typeface="Noto Sans" panose="020B0502040504020204" pitchFamily="34" charset="0"/>
                <a:cs typeface="Noto Sans" panose="020B0502040504020204" pitchFamily="34" charset="0"/>
              </a:rPr>
              <a:t>EDUCATION</a:t>
            </a:r>
          </a:p>
          <a:p>
            <a:r>
              <a:rPr lang="en-US" sz="1600" dirty="0">
                <a:latin typeface="Noto Sans" panose="020B0502040504020204" pitchFamily="34" charset="0"/>
                <a:ea typeface="Noto Sans" panose="020B0502040504020204" pitchFamily="34" charset="0"/>
                <a:cs typeface="Noto Sans" panose="020B0502040504020204" pitchFamily="34" charset="0"/>
              </a:rPr>
              <a:t>Gain knowledge from on-the-job learning and job-related classroom training</a:t>
            </a:r>
          </a:p>
        </p:txBody>
      </p:sp>
      <p:sp>
        <p:nvSpPr>
          <p:cNvPr id="7" name="Rectangle: Rounded Corners 6">
            <a:extLst>
              <a:ext uri="{FF2B5EF4-FFF2-40B4-BE49-F238E27FC236}">
                <a16:creationId xmlns:a16="http://schemas.microsoft.com/office/drawing/2014/main" id="{63319E13-B193-0078-EF3E-4CB6360C3DC5}"/>
              </a:ext>
            </a:extLst>
          </p:cNvPr>
          <p:cNvSpPr/>
          <p:nvPr/>
        </p:nvSpPr>
        <p:spPr>
          <a:xfrm>
            <a:off x="6446293" y="3901892"/>
            <a:ext cx="2210937" cy="2224587"/>
          </a:xfrm>
          <a:prstGeom prst="roundRect">
            <a:avLst/>
          </a:prstGeom>
          <a:solidFill>
            <a:schemeClr val="bg2"/>
          </a:solidFill>
          <a:ln>
            <a:noFill/>
          </a:ln>
        </p:spPr>
        <p:style>
          <a:lnRef idx="0">
            <a:scrgbClr r="0" g="0" b="0"/>
          </a:lnRef>
          <a:fillRef idx="0">
            <a:scrgbClr r="0" g="0" b="0"/>
          </a:fillRef>
          <a:effectRef idx="0">
            <a:scrgbClr r="0" g="0" b="0"/>
          </a:effectRef>
          <a:fontRef idx="minor">
            <a:schemeClr val="lt1"/>
          </a:fontRef>
        </p:style>
        <p:txBody>
          <a:bodyPr rtlCol="0" anchor="t"/>
          <a:lstStyle/>
          <a:p>
            <a:r>
              <a:rPr lang="en-US" b="1" dirty="0">
                <a:latin typeface="Noto Sans" panose="020B0502040504020204" pitchFamily="34" charset="0"/>
                <a:ea typeface="Noto Sans" panose="020B0502040504020204" pitchFamily="34" charset="0"/>
                <a:cs typeface="Noto Sans" panose="020B0502040504020204" pitchFamily="34" charset="0"/>
              </a:rPr>
              <a:t>CREDENTIALS</a:t>
            </a:r>
          </a:p>
          <a:p>
            <a:r>
              <a:rPr lang="en-US" sz="1600" dirty="0">
                <a:latin typeface="Noto Sans" panose="020B0502040504020204" pitchFamily="34" charset="0"/>
                <a:ea typeface="Noto Sans" panose="020B0502040504020204" pitchFamily="34" charset="0"/>
                <a:cs typeface="Noto Sans" panose="020B0502040504020204" pitchFamily="34" charset="0"/>
              </a:rPr>
              <a:t>Earn a portable credential within your industry</a:t>
            </a:r>
          </a:p>
        </p:txBody>
      </p:sp>
      <p:sp>
        <p:nvSpPr>
          <p:cNvPr id="8" name="Cross 7">
            <a:extLst>
              <a:ext uri="{FF2B5EF4-FFF2-40B4-BE49-F238E27FC236}">
                <a16:creationId xmlns:a16="http://schemas.microsoft.com/office/drawing/2014/main" id="{76B5AF0A-E7F0-B055-6F13-486D43E9A9DC}"/>
              </a:ext>
            </a:extLst>
          </p:cNvPr>
          <p:cNvSpPr/>
          <p:nvPr/>
        </p:nvSpPr>
        <p:spPr>
          <a:xfrm>
            <a:off x="3220869" y="4735773"/>
            <a:ext cx="271249" cy="272955"/>
          </a:xfrm>
          <a:prstGeom prst="plu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 name="Cross 8">
            <a:extLst>
              <a:ext uri="{FF2B5EF4-FFF2-40B4-BE49-F238E27FC236}">
                <a16:creationId xmlns:a16="http://schemas.microsoft.com/office/drawing/2014/main" id="{AAA39EE4-7071-BFAB-4410-30338A48551F}"/>
              </a:ext>
            </a:extLst>
          </p:cNvPr>
          <p:cNvSpPr/>
          <p:nvPr/>
        </p:nvSpPr>
        <p:spPr>
          <a:xfrm>
            <a:off x="6003311" y="4735772"/>
            <a:ext cx="271249" cy="272955"/>
          </a:xfrm>
          <a:prstGeom prst="plus">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pic>
        <p:nvPicPr>
          <p:cNvPr id="11" name="Graphic 10" descr="Diploma with solid fill">
            <a:extLst>
              <a:ext uri="{FF2B5EF4-FFF2-40B4-BE49-F238E27FC236}">
                <a16:creationId xmlns:a16="http://schemas.microsoft.com/office/drawing/2014/main" id="{4A4405F3-BB65-19B8-EFCF-B08E0575097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7588384" y="5225724"/>
            <a:ext cx="914400" cy="914400"/>
          </a:xfrm>
          <a:prstGeom prst="rect">
            <a:avLst/>
          </a:prstGeom>
        </p:spPr>
      </p:pic>
      <p:pic>
        <p:nvPicPr>
          <p:cNvPr id="13" name="Graphic 12" descr="Graduation cap with solid fill">
            <a:extLst>
              <a:ext uri="{FF2B5EF4-FFF2-40B4-BE49-F238E27FC236}">
                <a16:creationId xmlns:a16="http://schemas.microsoft.com/office/drawing/2014/main" id="{FEEBF477-8CCB-B4F8-6C40-6606C0B94765}"/>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861560" y="5307615"/>
            <a:ext cx="914400" cy="914400"/>
          </a:xfrm>
          <a:prstGeom prst="rect">
            <a:avLst/>
          </a:prstGeom>
        </p:spPr>
      </p:pic>
      <p:pic>
        <p:nvPicPr>
          <p:cNvPr id="15" name="Graphic 14" descr="Money with solid fill">
            <a:extLst>
              <a:ext uri="{FF2B5EF4-FFF2-40B4-BE49-F238E27FC236}">
                <a16:creationId xmlns:a16="http://schemas.microsoft.com/office/drawing/2014/main" id="{21570259-06F7-C6E2-CCC2-A631A367D7C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1943327" y="5212080"/>
            <a:ext cx="914400" cy="914400"/>
          </a:xfrm>
          <a:prstGeom prst="rect">
            <a:avLst/>
          </a:prstGeom>
        </p:spPr>
      </p:pic>
    </p:spTree>
    <p:extLst>
      <p:ext uri="{BB962C8B-B14F-4D97-AF65-F5344CB8AC3E}">
        <p14:creationId xmlns:p14="http://schemas.microsoft.com/office/powerpoint/2010/main" val="375334127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65C49053-1670-9BC0-CC55-52843112D62A}"/>
              </a:ext>
            </a:extLst>
          </p:cNvPr>
          <p:cNvGrpSpPr/>
          <p:nvPr/>
        </p:nvGrpSpPr>
        <p:grpSpPr>
          <a:xfrm>
            <a:off x="555259" y="590550"/>
            <a:ext cx="11398617" cy="6090043"/>
            <a:chOff x="352730" y="195104"/>
            <a:chExt cx="7257557" cy="3795525"/>
          </a:xfrm>
        </p:grpSpPr>
        <p:pic>
          <p:nvPicPr>
            <p:cNvPr id="4" name="Picture 3">
              <a:extLst>
                <a:ext uri="{FF2B5EF4-FFF2-40B4-BE49-F238E27FC236}">
                  <a16:creationId xmlns:a16="http://schemas.microsoft.com/office/drawing/2014/main" id="{981EE9B2-70D2-EEA9-C29C-1DCEB6904C1A}"/>
                </a:ext>
              </a:extLst>
            </p:cNvPr>
            <p:cNvPicPr>
              <a:picLocks noChangeAspect="1"/>
            </p:cNvPicPr>
            <p:nvPr/>
          </p:nvPicPr>
          <p:blipFill>
            <a:blip r:embed="rId3"/>
            <a:stretch>
              <a:fillRect/>
            </a:stretch>
          </p:blipFill>
          <p:spPr>
            <a:xfrm>
              <a:off x="1799485" y="3138117"/>
              <a:ext cx="5810802" cy="852512"/>
            </a:xfrm>
            <a:prstGeom prst="rect">
              <a:avLst/>
            </a:prstGeom>
          </p:spPr>
        </p:pic>
        <p:grpSp>
          <p:nvGrpSpPr>
            <p:cNvPr id="5" name="Group 4">
              <a:extLst>
                <a:ext uri="{FF2B5EF4-FFF2-40B4-BE49-F238E27FC236}">
                  <a16:creationId xmlns:a16="http://schemas.microsoft.com/office/drawing/2014/main" id="{802AE2DD-5096-9BCF-FF83-473028719509}"/>
                </a:ext>
              </a:extLst>
            </p:cNvPr>
            <p:cNvGrpSpPr/>
            <p:nvPr/>
          </p:nvGrpSpPr>
          <p:grpSpPr>
            <a:xfrm>
              <a:off x="6536767" y="199785"/>
              <a:ext cx="769072" cy="2994990"/>
              <a:chOff x="3518007" y="298461"/>
              <a:chExt cx="769072" cy="2994990"/>
            </a:xfrm>
          </p:grpSpPr>
          <p:sp>
            <p:nvSpPr>
              <p:cNvPr id="6" name="Rectangle 5">
                <a:extLst>
                  <a:ext uri="{FF2B5EF4-FFF2-40B4-BE49-F238E27FC236}">
                    <a16:creationId xmlns:a16="http://schemas.microsoft.com/office/drawing/2014/main" id="{DAC4EE87-55FA-9C9E-E8E9-49D78FDED087}"/>
                  </a:ext>
                </a:extLst>
              </p:cNvPr>
              <p:cNvSpPr/>
              <p:nvPr/>
            </p:nvSpPr>
            <p:spPr>
              <a:xfrm>
                <a:off x="3524394" y="298461"/>
                <a:ext cx="761807" cy="2804502"/>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7" name="TextBox 6">
                <a:extLst>
                  <a:ext uri="{FF2B5EF4-FFF2-40B4-BE49-F238E27FC236}">
                    <a16:creationId xmlns:a16="http://schemas.microsoft.com/office/drawing/2014/main" id="{4EB94BF0-3357-5BBF-C18F-EC4E16D699E8}"/>
                  </a:ext>
                </a:extLst>
              </p:cNvPr>
              <p:cNvSpPr txBox="1"/>
              <p:nvPr/>
            </p:nvSpPr>
            <p:spPr>
              <a:xfrm>
                <a:off x="3518007" y="305895"/>
                <a:ext cx="769072" cy="623885"/>
              </a:xfrm>
              <a:prstGeom prst="rect">
                <a:avLst/>
              </a:prstGeom>
              <a:solidFill>
                <a:schemeClr val="accent1">
                  <a:alpha val="20019"/>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Clinical Psychologist</a:t>
                </a:r>
              </a:p>
            </p:txBody>
          </p:sp>
          <p:sp>
            <p:nvSpPr>
              <p:cNvPr id="8" name="TextBox 7">
                <a:extLst>
                  <a:ext uri="{FF2B5EF4-FFF2-40B4-BE49-F238E27FC236}">
                    <a16:creationId xmlns:a16="http://schemas.microsoft.com/office/drawing/2014/main" id="{49E400CB-C906-9518-3761-4A578549E090}"/>
                  </a:ext>
                </a:extLst>
              </p:cNvPr>
              <p:cNvSpPr txBox="1"/>
              <p:nvPr/>
            </p:nvSpPr>
            <p:spPr>
              <a:xfrm>
                <a:off x="3543667" y="952852"/>
                <a:ext cx="730179" cy="1427900"/>
              </a:xfrm>
              <a:prstGeom prst="rect">
                <a:avLst/>
              </a:prstGeom>
              <a:noFill/>
            </p:spPr>
            <p:txBody>
              <a:bodyPr wrap="square" lIns="71718" tIns="0" rIns="0" bIns="0" rtlCol="0">
                <a:spAutoFit/>
              </a:bodyPr>
              <a:lstStyle/>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Licensed Therapist (LMFT)</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Licensed Clinical </a:t>
                </a:r>
                <a:br>
                  <a:rPr lang="en-US" sz="1255" kern="100">
                    <a:latin typeface="Calibri" panose="020F0502020204030204" pitchFamily="34" charset="0"/>
                    <a:ea typeface="Calibri" panose="020F0502020204030204" pitchFamily="34" charset="0"/>
                    <a:cs typeface="Calibri" panose="020F0502020204030204" pitchFamily="34" charset="0"/>
                  </a:rPr>
                </a:br>
                <a:r>
                  <a:rPr lang="en-US" sz="1255" kern="100">
                    <a:latin typeface="Calibri" panose="020F0502020204030204" pitchFamily="34" charset="0"/>
                    <a:ea typeface="Calibri" panose="020F0502020204030204" pitchFamily="34" charset="0"/>
                    <a:cs typeface="Calibri" panose="020F0502020204030204" pitchFamily="34" charset="0"/>
                  </a:rPr>
                  <a:t>Social Worker (LCSW)</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Facility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Hospital Administrator</a:t>
                </a:r>
              </a:p>
            </p:txBody>
          </p:sp>
          <p:sp>
            <p:nvSpPr>
              <p:cNvPr id="9" name="TextBox 8">
                <a:extLst>
                  <a:ext uri="{FF2B5EF4-FFF2-40B4-BE49-F238E27FC236}">
                    <a16:creationId xmlns:a16="http://schemas.microsoft.com/office/drawing/2014/main" id="{3C0760D7-B3C5-2EE9-EA56-8964FF44DF39}"/>
                  </a:ext>
                </a:extLst>
              </p:cNvPr>
              <p:cNvSpPr txBox="1"/>
              <p:nvPr/>
            </p:nvSpPr>
            <p:spPr>
              <a:xfrm>
                <a:off x="3597251" y="2818996"/>
                <a:ext cx="518354"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$102k-$181k / yr.</a:t>
                </a:r>
              </a:p>
            </p:txBody>
          </p:sp>
          <p:sp>
            <p:nvSpPr>
              <p:cNvPr id="10" name="TextBox 9">
                <a:extLst>
                  <a:ext uri="{FF2B5EF4-FFF2-40B4-BE49-F238E27FC236}">
                    <a16:creationId xmlns:a16="http://schemas.microsoft.com/office/drawing/2014/main" id="{484353A9-5AEC-C2DA-D309-DCC108131F33}"/>
                  </a:ext>
                </a:extLst>
              </p:cNvPr>
              <p:cNvSpPr txBox="1"/>
              <p:nvPr/>
            </p:nvSpPr>
            <p:spPr>
              <a:xfrm>
                <a:off x="3598043" y="2407085"/>
                <a:ext cx="628808" cy="369360"/>
              </a:xfrm>
              <a:prstGeom prst="rect">
                <a:avLst/>
              </a:prstGeom>
              <a:noFill/>
            </p:spPr>
            <p:txBody>
              <a:bodyPr wrap="square" lIns="71718" tIns="0" rIns="71718" bIns="0" rtlCol="0">
                <a:spAutoFit/>
              </a:bodyPr>
              <a:lstStyle/>
              <a:p>
                <a:pPr>
                  <a:spcAft>
                    <a:spcPts val="314"/>
                  </a:spcAft>
                </a:pPr>
                <a:r>
                  <a:rPr lang="en-US" sz="1255" b="1" kern="100">
                    <a:latin typeface="Calibri" panose="020F0502020204030204" pitchFamily="34" charset="0"/>
                    <a:ea typeface="Calibri" panose="020F0502020204030204" pitchFamily="34" charset="0"/>
                    <a:cs typeface="Calibri" panose="020F0502020204030204" pitchFamily="34" charset="0"/>
                  </a:rPr>
                  <a:t>Master’s or PhD; State License</a:t>
                </a:r>
              </a:p>
            </p:txBody>
          </p:sp>
        </p:grpSp>
        <p:sp>
          <p:nvSpPr>
            <p:cNvPr id="12" name="TextBox 11">
              <a:extLst>
                <a:ext uri="{FF2B5EF4-FFF2-40B4-BE49-F238E27FC236}">
                  <a16:creationId xmlns:a16="http://schemas.microsoft.com/office/drawing/2014/main" id="{E7564AF0-7683-5C0E-48D7-D914BACB1EF5}"/>
                </a:ext>
              </a:extLst>
            </p:cNvPr>
            <p:cNvSpPr txBox="1"/>
            <p:nvPr/>
          </p:nvSpPr>
          <p:spPr>
            <a:xfrm>
              <a:off x="908598" y="1257680"/>
              <a:ext cx="897265" cy="441179"/>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Related </a:t>
              </a:r>
            </a:p>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Job Titles</a:t>
              </a:r>
            </a:p>
          </p:txBody>
        </p:sp>
        <p:sp>
          <p:nvSpPr>
            <p:cNvPr id="13" name="TextBox 12">
              <a:extLst>
                <a:ext uri="{FF2B5EF4-FFF2-40B4-BE49-F238E27FC236}">
                  <a16:creationId xmlns:a16="http://schemas.microsoft.com/office/drawing/2014/main" id="{802B3717-C99C-DF23-91D4-00C8A76CDADC}"/>
                </a:ext>
              </a:extLst>
            </p:cNvPr>
            <p:cNvSpPr txBox="1"/>
            <p:nvPr/>
          </p:nvSpPr>
          <p:spPr>
            <a:xfrm>
              <a:off x="908598" y="2809072"/>
              <a:ext cx="897265" cy="249362"/>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Education</a:t>
              </a:r>
              <a:endParaRPr lang="en-US" b="1"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14" name="TextBox 13">
              <a:extLst>
                <a:ext uri="{FF2B5EF4-FFF2-40B4-BE49-F238E27FC236}">
                  <a16:creationId xmlns:a16="http://schemas.microsoft.com/office/drawing/2014/main" id="{877C4794-7F8B-E5DF-521C-64C5988BDBE6}"/>
                </a:ext>
              </a:extLst>
            </p:cNvPr>
            <p:cNvSpPr txBox="1"/>
            <p:nvPr/>
          </p:nvSpPr>
          <p:spPr>
            <a:xfrm>
              <a:off x="908598" y="3363959"/>
              <a:ext cx="816767" cy="441179"/>
            </a:xfrm>
            <a:prstGeom prst="rect">
              <a:avLst/>
            </a:prstGeom>
            <a:noFill/>
          </p:spPr>
          <p:txBody>
            <a:bodyPr wrap="square" rtlCol="0">
              <a:spAutoFit/>
            </a:bodyPr>
            <a:lstStyle/>
            <a:p>
              <a:pPr algn="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Income</a:t>
              </a:r>
              <a:b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br>
              <a:r>
                <a:rPr lang="en-US" sz="2000" b="1" dirty="0">
                  <a:solidFill>
                    <a:schemeClr val="bg2"/>
                  </a:solidFill>
                  <a:latin typeface="Calibri" panose="020F0502020204030204" pitchFamily="34" charset="0"/>
                  <a:ea typeface="Calibri" panose="020F0502020204030204" pitchFamily="34" charset="0"/>
                  <a:cs typeface="Calibri" panose="020F0502020204030204" pitchFamily="34" charset="0"/>
                </a:rPr>
                <a:t>Estimate</a:t>
              </a:r>
            </a:p>
          </p:txBody>
        </p:sp>
        <p:grpSp>
          <p:nvGrpSpPr>
            <p:cNvPr id="22" name="Group 21">
              <a:extLst>
                <a:ext uri="{FF2B5EF4-FFF2-40B4-BE49-F238E27FC236}">
                  <a16:creationId xmlns:a16="http://schemas.microsoft.com/office/drawing/2014/main" id="{EEBDC1DD-F6A8-D42D-CE81-C090E163ADB4}"/>
                </a:ext>
              </a:extLst>
            </p:cNvPr>
            <p:cNvGrpSpPr/>
            <p:nvPr/>
          </p:nvGrpSpPr>
          <p:grpSpPr>
            <a:xfrm>
              <a:off x="2590038" y="199784"/>
              <a:ext cx="765944" cy="3552735"/>
              <a:chOff x="3518339" y="298460"/>
              <a:chExt cx="726156" cy="3552735"/>
            </a:xfrm>
          </p:grpSpPr>
          <p:sp>
            <p:nvSpPr>
              <p:cNvPr id="23" name="Rectangle 22">
                <a:extLst>
                  <a:ext uri="{FF2B5EF4-FFF2-40B4-BE49-F238E27FC236}">
                    <a16:creationId xmlns:a16="http://schemas.microsoft.com/office/drawing/2014/main" id="{7A292841-757A-5F22-CA05-FF446E54BE19}"/>
                  </a:ext>
                </a:extLst>
              </p:cNvPr>
              <p:cNvSpPr/>
              <p:nvPr/>
            </p:nvSpPr>
            <p:spPr>
              <a:xfrm>
                <a:off x="3524395" y="298460"/>
                <a:ext cx="720100" cy="331833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24" name="TextBox 23">
                <a:extLst>
                  <a:ext uri="{FF2B5EF4-FFF2-40B4-BE49-F238E27FC236}">
                    <a16:creationId xmlns:a16="http://schemas.microsoft.com/office/drawing/2014/main" id="{754DE550-8D88-8BC7-169A-623D999EE87C}"/>
                  </a:ext>
                </a:extLst>
              </p:cNvPr>
              <p:cNvSpPr txBox="1"/>
              <p:nvPr/>
            </p:nvSpPr>
            <p:spPr>
              <a:xfrm>
                <a:off x="3534510" y="2849148"/>
                <a:ext cx="705360" cy="257686"/>
              </a:xfrm>
              <a:prstGeom prst="rect">
                <a:avLst/>
              </a:prstGeom>
              <a:noFill/>
            </p:spPr>
            <p:txBody>
              <a:bodyPr wrap="square" lIns="71718" tIns="0" rIns="71718" bIns="0" rtlCol="0">
                <a:spAutoFit/>
              </a:bodyPr>
              <a:lstStyle/>
              <a:p>
                <a:pPr>
                  <a:lnSpc>
                    <a:spcPct val="107000"/>
                  </a:lnSpc>
                </a:pPr>
                <a:r>
                  <a:rPr lang="en-US" sz="1255" b="1" kern="100" dirty="0">
                    <a:latin typeface="Calibri" panose="020F0502020204030204" pitchFamily="34" charset="0"/>
                    <a:ea typeface="Calibri" panose="020F0502020204030204" pitchFamily="34" charset="0"/>
                    <a:cs typeface="Calibri" panose="020F0502020204030204" pitchFamily="34" charset="0"/>
                  </a:rPr>
                  <a:t>RAP Certification</a:t>
                </a:r>
              </a:p>
            </p:txBody>
          </p:sp>
          <p:sp>
            <p:nvSpPr>
              <p:cNvPr id="25" name="TextBox 24">
                <a:extLst>
                  <a:ext uri="{FF2B5EF4-FFF2-40B4-BE49-F238E27FC236}">
                    <a16:creationId xmlns:a16="http://schemas.microsoft.com/office/drawing/2014/main" id="{5D0BBEFB-8CB0-5AF7-6C67-DB183028C75E}"/>
                  </a:ext>
                </a:extLst>
              </p:cNvPr>
              <p:cNvSpPr txBox="1"/>
              <p:nvPr/>
            </p:nvSpPr>
            <p:spPr>
              <a:xfrm>
                <a:off x="3518339" y="305896"/>
                <a:ext cx="720100" cy="634215"/>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Peer Support Specialist</a:t>
                </a:r>
              </a:p>
            </p:txBody>
          </p:sp>
          <p:sp>
            <p:nvSpPr>
              <p:cNvPr id="26" name="TextBox 25">
                <a:extLst>
                  <a:ext uri="{FF2B5EF4-FFF2-40B4-BE49-F238E27FC236}">
                    <a16:creationId xmlns:a16="http://schemas.microsoft.com/office/drawing/2014/main" id="{58F0408A-AFA3-479E-FB30-42553178A5A7}"/>
                  </a:ext>
                </a:extLst>
              </p:cNvPr>
              <p:cNvSpPr txBox="1"/>
              <p:nvPr/>
            </p:nvSpPr>
            <p:spPr>
              <a:xfrm>
                <a:off x="3519680" y="961892"/>
                <a:ext cx="710301" cy="1795177"/>
              </a:xfrm>
              <a:prstGeom prst="rect">
                <a:avLst/>
              </a:prstGeom>
              <a:noFill/>
            </p:spPr>
            <p:txBody>
              <a:bodyPr wrap="square" lIns="71718" tIns="0" rIns="71718" bIns="0" rtlCol="0">
                <a:spAutoFit/>
              </a:bodyPr>
              <a:lstStyle/>
              <a:p>
                <a:pPr marL="104586" indent="-8715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Mental Health Peer Support (MHPS)</a:t>
                </a:r>
              </a:p>
              <a:p>
                <a:pPr marL="104586" indent="-8715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Certified Family </a:t>
                </a:r>
                <a:br>
                  <a:rPr lang="en-US" sz="1255" kern="100">
                    <a:latin typeface="Calibri" panose="020F0502020204030204" pitchFamily="34" charset="0"/>
                    <a:ea typeface="Calibri" panose="020F0502020204030204" pitchFamily="34" charset="0"/>
                    <a:cs typeface="Calibri" panose="020F0502020204030204" pitchFamily="34" charset="0"/>
                  </a:rPr>
                </a:br>
                <a:r>
                  <a:rPr lang="en-US" sz="1255" kern="100">
                    <a:latin typeface="Calibri" panose="020F0502020204030204" pitchFamily="34" charset="0"/>
                    <a:ea typeface="Calibri" panose="020F0502020204030204" pitchFamily="34" charset="0"/>
                    <a:cs typeface="Calibri" panose="020F0502020204030204" pitchFamily="34" charset="0"/>
                  </a:rPr>
                  <a:t>Partner (CFP)</a:t>
                </a:r>
              </a:p>
              <a:p>
                <a:pPr marL="104586" indent="-8715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Peer Recovery Support Specialist (PRSS/RSPS)</a:t>
                </a:r>
              </a:p>
              <a:p>
                <a:pPr marL="104586" indent="-8715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Group Facilitator </a:t>
                </a:r>
                <a:endParaRPr lang="en-US" sz="1255" kern="100">
                  <a:latin typeface="Calibri" panose="020F0502020204030204" pitchFamily="34" charset="0"/>
                  <a:ea typeface="Calibri" panose="020F0502020204030204" pitchFamily="34" charset="0"/>
                  <a:cs typeface="Calibri" panose="020F0502020204030204" pitchFamily="34" charset="0"/>
                </a:endParaRPr>
              </a:p>
            </p:txBody>
          </p:sp>
          <p:sp>
            <p:nvSpPr>
              <p:cNvPr id="27" name="TextBox 26">
                <a:extLst>
                  <a:ext uri="{FF2B5EF4-FFF2-40B4-BE49-F238E27FC236}">
                    <a16:creationId xmlns:a16="http://schemas.microsoft.com/office/drawing/2014/main" id="{C9176CA0-789A-92CF-A10E-91AD70754E01}"/>
                  </a:ext>
                </a:extLst>
              </p:cNvPr>
              <p:cNvSpPr txBox="1"/>
              <p:nvPr/>
            </p:nvSpPr>
            <p:spPr>
              <a:xfrm>
                <a:off x="3565646" y="3518733"/>
                <a:ext cx="623176" cy="332462"/>
              </a:xfrm>
              <a:prstGeom prst="rect">
                <a:avLst/>
              </a:prstGeom>
              <a:solidFill>
                <a:schemeClr val="tx2"/>
              </a:solidFill>
            </p:spPr>
            <p:txBody>
              <a:bodyPr wrap="square" lIns="0" tIns="43031" rIns="0" bIns="43031" rtlCol="0" anchor="ctr" anchorCtr="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$35k – $54k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29" name="Group 28">
              <a:extLst>
                <a:ext uri="{FF2B5EF4-FFF2-40B4-BE49-F238E27FC236}">
                  <a16:creationId xmlns:a16="http://schemas.microsoft.com/office/drawing/2014/main" id="{1A9B5D0B-CB0D-30D9-AABA-1E4AAB0AC6E6}"/>
                </a:ext>
              </a:extLst>
            </p:cNvPr>
            <p:cNvGrpSpPr/>
            <p:nvPr/>
          </p:nvGrpSpPr>
          <p:grpSpPr>
            <a:xfrm>
              <a:off x="1813816" y="195104"/>
              <a:ext cx="815515" cy="3568833"/>
              <a:chOff x="2504931" y="293780"/>
              <a:chExt cx="862926" cy="3568833"/>
            </a:xfrm>
          </p:grpSpPr>
          <p:sp>
            <p:nvSpPr>
              <p:cNvPr id="30" name="Rectangle 29">
                <a:extLst>
                  <a:ext uri="{FF2B5EF4-FFF2-40B4-BE49-F238E27FC236}">
                    <a16:creationId xmlns:a16="http://schemas.microsoft.com/office/drawing/2014/main" id="{4D101BEF-DF71-7CA1-A738-EB973EBE61D7}"/>
                  </a:ext>
                </a:extLst>
              </p:cNvPr>
              <p:cNvSpPr/>
              <p:nvPr/>
            </p:nvSpPr>
            <p:spPr>
              <a:xfrm>
                <a:off x="2539656" y="300358"/>
                <a:ext cx="796284" cy="331833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31" name="TextBox 30">
                <a:extLst>
                  <a:ext uri="{FF2B5EF4-FFF2-40B4-BE49-F238E27FC236}">
                    <a16:creationId xmlns:a16="http://schemas.microsoft.com/office/drawing/2014/main" id="{0CF337DA-3C82-3589-970B-2EDF39FE86F3}"/>
                  </a:ext>
                </a:extLst>
              </p:cNvPr>
              <p:cNvSpPr txBox="1"/>
              <p:nvPr/>
            </p:nvSpPr>
            <p:spPr>
              <a:xfrm>
                <a:off x="2532896" y="293780"/>
                <a:ext cx="787545" cy="646331"/>
              </a:xfrm>
              <a:prstGeom prst="rect">
                <a:avLst/>
              </a:prstGeom>
              <a:solidFill>
                <a:schemeClr val="accent1">
                  <a:alpha val="20000"/>
                </a:schemeClr>
              </a:solidFill>
            </p:spPr>
            <p:txBody>
              <a:bodyPr wrap="square" lIns="0" rIns="0" rtlCol="0" anchor="ctr" anchorCtr="0">
                <a:noAutofit/>
              </a:bodyPr>
              <a:lstStyle/>
              <a:p>
                <a:pPr algn="ctr"/>
                <a:r>
                  <a:rPr lang="en-US" sz="1412" b="1" kern="100" dirty="0">
                    <a:latin typeface="Calibri" panose="020F0502020204030204" pitchFamily="34" charset="0"/>
                    <a:ea typeface="Calibri" panose="020F0502020204030204" pitchFamily="34" charset="0"/>
                    <a:cs typeface="Calibri" panose="020F0502020204030204" pitchFamily="34" charset="0"/>
                  </a:rPr>
                  <a:t>Youth Development Practitioner</a:t>
                </a:r>
              </a:p>
            </p:txBody>
          </p:sp>
          <p:sp>
            <p:nvSpPr>
              <p:cNvPr id="32" name="TextBox 31">
                <a:extLst>
                  <a:ext uri="{FF2B5EF4-FFF2-40B4-BE49-F238E27FC236}">
                    <a16:creationId xmlns:a16="http://schemas.microsoft.com/office/drawing/2014/main" id="{DC1F517E-EBA7-1C6D-96DC-CF808D6215E4}"/>
                  </a:ext>
                </a:extLst>
              </p:cNvPr>
              <p:cNvSpPr txBox="1"/>
              <p:nvPr/>
            </p:nvSpPr>
            <p:spPr>
              <a:xfrm>
                <a:off x="2621570" y="3526689"/>
                <a:ext cx="583302" cy="335924"/>
              </a:xfrm>
              <a:prstGeom prst="rect">
                <a:avLst/>
              </a:prstGeom>
              <a:solidFill>
                <a:schemeClr val="tx2"/>
              </a:solidFill>
            </p:spPr>
            <p:txBody>
              <a:bodyPr wrap="square" lIns="0" rIns="0"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$44k-$68k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sp>
            <p:nvSpPr>
              <p:cNvPr id="33" name="TextBox 32">
                <a:extLst>
                  <a:ext uri="{FF2B5EF4-FFF2-40B4-BE49-F238E27FC236}">
                    <a16:creationId xmlns:a16="http://schemas.microsoft.com/office/drawing/2014/main" id="{DEFCD213-4EB4-0872-AD33-AF2F6EC674A9}"/>
                  </a:ext>
                </a:extLst>
              </p:cNvPr>
              <p:cNvSpPr txBox="1"/>
              <p:nvPr/>
            </p:nvSpPr>
            <p:spPr>
              <a:xfrm>
                <a:off x="2504931" y="958805"/>
                <a:ext cx="829121" cy="121036"/>
              </a:xfrm>
              <a:prstGeom prst="rect">
                <a:avLst/>
              </a:prstGeom>
              <a:noFill/>
            </p:spPr>
            <p:txBody>
              <a:bodyPr wrap="square" tIns="0" rIns="0" bIns="0" rtlCol="0">
                <a:spAutoFit/>
              </a:bodyPr>
              <a:lstStyle/>
              <a:p>
                <a:pPr marL="104586" indent="-87156">
                  <a:lnSpc>
                    <a:spcPct val="105000"/>
                  </a:lnSpc>
                  <a:spcAft>
                    <a:spcPts val="471"/>
                  </a:spcAft>
                  <a:buFont typeface="Arial" panose="020B0604020202020204" pitchFamily="34" charset="0"/>
                  <a:buChar char="•"/>
                </a:pPr>
                <a:endParaRPr lang="en-US" sz="1255" kern="100">
                  <a:latin typeface="Times New Roman" panose="02020603050405020304" pitchFamily="18" charset="0"/>
                  <a:ea typeface="Calibri" panose="020F0502020204030204" pitchFamily="34" charset="0"/>
                  <a:cs typeface="Times New Roman" panose="02020603050405020304" pitchFamily="18" charset="0"/>
                </a:endParaRPr>
              </a:p>
            </p:txBody>
          </p:sp>
          <p:sp>
            <p:nvSpPr>
              <p:cNvPr id="34" name="TextBox 33">
                <a:extLst>
                  <a:ext uri="{FF2B5EF4-FFF2-40B4-BE49-F238E27FC236}">
                    <a16:creationId xmlns:a16="http://schemas.microsoft.com/office/drawing/2014/main" id="{6164CF5A-4BB2-44D3-A144-94050BBAF8E1}"/>
                  </a:ext>
                </a:extLst>
              </p:cNvPr>
              <p:cNvSpPr txBox="1"/>
              <p:nvPr/>
            </p:nvSpPr>
            <p:spPr>
              <a:xfrm>
                <a:off x="2553185" y="2796195"/>
                <a:ext cx="814672" cy="521176"/>
              </a:xfrm>
              <a:prstGeom prst="rect">
                <a:avLst/>
              </a:prstGeom>
              <a:noFill/>
            </p:spPr>
            <p:txBody>
              <a:bodyPr wrap="square" lIns="71718" tIns="0" rIns="71718" bIns="0" rtlCol="0">
                <a:spAutoFit/>
              </a:bodyPr>
              <a:lstStyle/>
              <a:p>
                <a:pPr>
                  <a:lnSpc>
                    <a:spcPct val="107000"/>
                  </a:lnSpc>
                  <a:spcAft>
                    <a:spcPts val="627"/>
                  </a:spcAft>
                </a:pPr>
                <a:r>
                  <a:rPr lang="en-US" sz="1255" b="1" kern="100" dirty="0">
                    <a:latin typeface="Calibri" panose="020F0502020204030204" pitchFamily="34" charset="0"/>
                    <a:ea typeface="Calibri" panose="020F0502020204030204" pitchFamily="34" charset="0"/>
                    <a:cs typeface="Calibri" panose="020F0502020204030204" pitchFamily="34" charset="0"/>
                  </a:rPr>
                  <a:t>Registered Apprenticeship Program (RAP) </a:t>
                </a:r>
                <a:r>
                  <a:rPr lang="en-US" sz="1255" b="1" dirty="0">
                    <a:latin typeface="Calibri" panose="020F0502020204030204" pitchFamily="34" charset="0"/>
                    <a:ea typeface="Calibri" panose="020F0502020204030204" pitchFamily="34" charset="0"/>
                    <a:cs typeface="Calibri" panose="020F0502020204030204" pitchFamily="34" charset="0"/>
                  </a:rPr>
                  <a:t>Certification </a:t>
                </a:r>
                <a:endParaRPr lang="en-US" sz="1255" b="1" kern="100" dirty="0">
                  <a:latin typeface="Calibri" panose="020F0502020204030204" pitchFamily="34" charset="0"/>
                  <a:ea typeface="Calibri" panose="020F0502020204030204" pitchFamily="34" charset="0"/>
                  <a:cs typeface="Calibri" panose="020F0502020204030204" pitchFamily="34" charset="0"/>
                </a:endParaRPr>
              </a:p>
            </p:txBody>
          </p:sp>
        </p:grpSp>
        <p:grpSp>
          <p:nvGrpSpPr>
            <p:cNvPr id="35" name="Group 34">
              <a:extLst>
                <a:ext uri="{FF2B5EF4-FFF2-40B4-BE49-F238E27FC236}">
                  <a16:creationId xmlns:a16="http://schemas.microsoft.com/office/drawing/2014/main" id="{7269DC89-FE9A-E1B3-B95C-6D0F76CF63D4}"/>
                </a:ext>
              </a:extLst>
            </p:cNvPr>
            <p:cNvGrpSpPr/>
            <p:nvPr/>
          </p:nvGrpSpPr>
          <p:grpSpPr>
            <a:xfrm>
              <a:off x="3351901" y="199785"/>
              <a:ext cx="822882" cy="3394163"/>
              <a:chOff x="3518065" y="298461"/>
              <a:chExt cx="815414" cy="3394163"/>
            </a:xfrm>
          </p:grpSpPr>
          <p:sp>
            <p:nvSpPr>
              <p:cNvPr id="36" name="Rectangle 35">
                <a:extLst>
                  <a:ext uri="{FF2B5EF4-FFF2-40B4-BE49-F238E27FC236}">
                    <a16:creationId xmlns:a16="http://schemas.microsoft.com/office/drawing/2014/main" id="{99021473-9C8A-47D6-DD66-F4F50C34162B}"/>
                  </a:ext>
                </a:extLst>
              </p:cNvPr>
              <p:cNvSpPr/>
              <p:nvPr/>
            </p:nvSpPr>
            <p:spPr>
              <a:xfrm>
                <a:off x="3524395" y="298461"/>
                <a:ext cx="769789" cy="3049874"/>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37" name="TextBox 36">
                <a:extLst>
                  <a:ext uri="{FF2B5EF4-FFF2-40B4-BE49-F238E27FC236}">
                    <a16:creationId xmlns:a16="http://schemas.microsoft.com/office/drawing/2014/main" id="{C1968D1E-1305-AC59-E3A2-273B463E9FC9}"/>
                  </a:ext>
                </a:extLst>
              </p:cNvPr>
              <p:cNvSpPr txBox="1"/>
              <p:nvPr/>
            </p:nvSpPr>
            <p:spPr>
              <a:xfrm>
                <a:off x="3594550" y="2756935"/>
                <a:ext cx="738929" cy="386365"/>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RAP  Cert. or Associate’s + Experience</a:t>
                </a:r>
              </a:p>
            </p:txBody>
          </p:sp>
          <p:sp>
            <p:nvSpPr>
              <p:cNvPr id="38" name="TextBox 37">
                <a:extLst>
                  <a:ext uri="{FF2B5EF4-FFF2-40B4-BE49-F238E27FC236}">
                    <a16:creationId xmlns:a16="http://schemas.microsoft.com/office/drawing/2014/main" id="{8F39E4B8-F61E-CC6F-A2DA-493D14DE5240}"/>
                  </a:ext>
                </a:extLst>
              </p:cNvPr>
              <p:cNvSpPr txBox="1"/>
              <p:nvPr/>
            </p:nvSpPr>
            <p:spPr>
              <a:xfrm>
                <a:off x="3518065" y="305895"/>
                <a:ext cx="769789" cy="623889"/>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Substance Use Disorder &amp; Mental Health Counselor</a:t>
                </a:r>
              </a:p>
            </p:txBody>
          </p:sp>
          <p:sp>
            <p:nvSpPr>
              <p:cNvPr id="39" name="TextBox 38">
                <a:extLst>
                  <a:ext uri="{FF2B5EF4-FFF2-40B4-BE49-F238E27FC236}">
                    <a16:creationId xmlns:a16="http://schemas.microsoft.com/office/drawing/2014/main" id="{BF755900-CF63-BEE7-B383-258C1363B601}"/>
                  </a:ext>
                </a:extLst>
              </p:cNvPr>
              <p:cNvSpPr txBox="1"/>
              <p:nvPr/>
            </p:nvSpPr>
            <p:spPr>
              <a:xfrm>
                <a:off x="3527972" y="954464"/>
                <a:ext cx="779155" cy="1706760"/>
              </a:xfrm>
              <a:prstGeom prst="rect">
                <a:avLst/>
              </a:prstGeom>
              <a:noFill/>
            </p:spPr>
            <p:txBody>
              <a:bodyPr wrap="square" lIns="71718" tIns="0" rIns="71718" bIns="0" rtlCol="0">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Crisis Intervention Specialist (NVCI)</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Community Health Worker</a:t>
                </a:r>
              </a:p>
              <a:p>
                <a:pPr marL="104586" indent="-104586">
                  <a:lnSpc>
                    <a:spcPct val="105000"/>
                  </a:lnSpc>
                  <a:spcAft>
                    <a:spcPts val="471"/>
                  </a:spcAft>
                  <a:buFont typeface="Arial" panose="020B0604020202020204" pitchFamily="34" charset="0"/>
                  <a:buChar char="•"/>
                </a:pPr>
                <a:r>
                  <a:rPr lang="en-US" sz="1255">
                    <a:latin typeface="Calibri" panose="020F0502020204030204" pitchFamily="34" charset="0"/>
                    <a:ea typeface="Calibri" panose="020F0502020204030204" pitchFamily="34" charset="0"/>
                    <a:cs typeface="Calibri" panose="020F0502020204030204" pitchFamily="34" charset="0"/>
                  </a:rPr>
                  <a:t> LPN/LVN </a:t>
                </a:r>
                <a:endParaRPr lang="en-US" sz="1255" kern="100">
                  <a:latin typeface="Calibri" panose="020F0502020204030204" pitchFamily="34" charset="0"/>
                  <a:ea typeface="Calibri" panose="020F0502020204030204" pitchFamily="34" charset="0"/>
                  <a:cs typeface="Calibri" panose="020F0502020204030204" pitchFamily="34" charset="0"/>
                </a:endParaRP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Addictions Counselor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Developmental Disability Specialist</a:t>
                </a:r>
              </a:p>
            </p:txBody>
          </p:sp>
          <p:sp>
            <p:nvSpPr>
              <p:cNvPr id="40" name="TextBox 39">
                <a:extLst>
                  <a:ext uri="{FF2B5EF4-FFF2-40B4-BE49-F238E27FC236}">
                    <a16:creationId xmlns:a16="http://schemas.microsoft.com/office/drawing/2014/main" id="{0520C3D1-A09D-67C6-D442-93EA713B28A6}"/>
                  </a:ext>
                </a:extLst>
              </p:cNvPr>
              <p:cNvSpPr txBox="1"/>
              <p:nvPr/>
            </p:nvSpPr>
            <p:spPr>
              <a:xfrm>
                <a:off x="3619036" y="3218169"/>
                <a:ext cx="484998"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$55k-$92k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41" name="Group 40">
              <a:extLst>
                <a:ext uri="{FF2B5EF4-FFF2-40B4-BE49-F238E27FC236}">
                  <a16:creationId xmlns:a16="http://schemas.microsoft.com/office/drawing/2014/main" id="{815CEF26-834C-5C89-517D-BDC3553CA4E2}"/>
                </a:ext>
              </a:extLst>
            </p:cNvPr>
            <p:cNvGrpSpPr/>
            <p:nvPr/>
          </p:nvGrpSpPr>
          <p:grpSpPr>
            <a:xfrm>
              <a:off x="4128354" y="199784"/>
              <a:ext cx="856729" cy="3257873"/>
              <a:chOff x="3518035" y="298460"/>
              <a:chExt cx="853169" cy="3257873"/>
            </a:xfrm>
          </p:grpSpPr>
          <p:sp>
            <p:nvSpPr>
              <p:cNvPr id="42" name="Rectangle 41">
                <a:extLst>
                  <a:ext uri="{FF2B5EF4-FFF2-40B4-BE49-F238E27FC236}">
                    <a16:creationId xmlns:a16="http://schemas.microsoft.com/office/drawing/2014/main" id="{5C25A8C7-36BF-C62E-970F-0E25D056A6EC}"/>
                  </a:ext>
                </a:extLst>
              </p:cNvPr>
              <p:cNvSpPr/>
              <p:nvPr/>
            </p:nvSpPr>
            <p:spPr>
              <a:xfrm>
                <a:off x="3524395" y="298460"/>
                <a:ext cx="808314" cy="3043955"/>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43" name="TextBox 42">
                <a:extLst>
                  <a:ext uri="{FF2B5EF4-FFF2-40B4-BE49-F238E27FC236}">
                    <a16:creationId xmlns:a16="http://schemas.microsoft.com/office/drawing/2014/main" id="{A8CCFE73-EFDA-08D3-293E-19D2CCA2E5B7}"/>
                  </a:ext>
                </a:extLst>
              </p:cNvPr>
              <p:cNvSpPr txBox="1"/>
              <p:nvPr/>
            </p:nvSpPr>
            <p:spPr>
              <a:xfrm>
                <a:off x="3614533" y="2756762"/>
                <a:ext cx="628428" cy="125941"/>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a:t>
                </a:r>
              </a:p>
            </p:txBody>
          </p:sp>
          <p:sp>
            <p:nvSpPr>
              <p:cNvPr id="44" name="TextBox 43">
                <a:extLst>
                  <a:ext uri="{FF2B5EF4-FFF2-40B4-BE49-F238E27FC236}">
                    <a16:creationId xmlns:a16="http://schemas.microsoft.com/office/drawing/2014/main" id="{E0F168EC-C194-2309-7D38-12213D52A513}"/>
                  </a:ext>
                </a:extLst>
              </p:cNvPr>
              <p:cNvSpPr txBox="1"/>
              <p:nvPr/>
            </p:nvSpPr>
            <p:spPr>
              <a:xfrm>
                <a:off x="3518035" y="305897"/>
                <a:ext cx="808314" cy="623888"/>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Behavior Therapist</a:t>
                </a:r>
              </a:p>
            </p:txBody>
          </p:sp>
          <p:sp>
            <p:nvSpPr>
              <p:cNvPr id="45" name="TextBox 44">
                <a:extLst>
                  <a:ext uri="{FF2B5EF4-FFF2-40B4-BE49-F238E27FC236}">
                    <a16:creationId xmlns:a16="http://schemas.microsoft.com/office/drawing/2014/main" id="{4AE38331-019D-E0F4-83F8-E57CD6368761}"/>
                  </a:ext>
                </a:extLst>
              </p:cNvPr>
              <p:cNvSpPr txBox="1"/>
              <p:nvPr/>
            </p:nvSpPr>
            <p:spPr>
              <a:xfrm>
                <a:off x="3525189" y="966131"/>
                <a:ext cx="846015" cy="1671565"/>
              </a:xfrm>
              <a:prstGeom prst="rect">
                <a:avLst/>
              </a:prstGeom>
              <a:noFill/>
            </p:spPr>
            <p:txBody>
              <a:bodyPr wrap="square" lIns="71718" tIns="0" rIns="71718" bIns="0" rtlCol="0">
                <a:spAutoFit/>
              </a:bodyPr>
              <a:lstStyle/>
              <a:p>
                <a:pPr marL="104586" indent="-104586">
                  <a:lnSpc>
                    <a:spcPct val="105000"/>
                  </a:lnSpc>
                  <a:spcAft>
                    <a:spcPts val="471"/>
                  </a:spcAft>
                  <a:buFont typeface="Arial" panose="020B0604020202020204" pitchFamily="34" charset="0"/>
                  <a:buChar char="•"/>
                </a:pPr>
                <a:r>
                  <a:rPr lang="en-US" sz="1255" kern="100" dirty="0">
                    <a:latin typeface="Calibri" panose="020F0502020204030204" pitchFamily="34" charset="0"/>
                    <a:ea typeface="Calibri" panose="020F0502020204030204" pitchFamily="34" charset="0"/>
                    <a:cs typeface="Calibri" panose="020F0502020204030204" pitchFamily="34" charset="0"/>
                  </a:rPr>
                  <a:t>Community Education Coordinator</a:t>
                </a:r>
              </a:p>
              <a:p>
                <a:pPr marL="104586" indent="-104586">
                  <a:lnSpc>
                    <a:spcPct val="105000"/>
                  </a:lnSpc>
                  <a:spcAft>
                    <a:spcPts val="471"/>
                  </a:spcAft>
                  <a:buFont typeface="Arial" panose="020B0604020202020204" pitchFamily="34" charset="0"/>
                  <a:buChar char="•"/>
                </a:pPr>
                <a:r>
                  <a:rPr lang="en-US" sz="1255" dirty="0">
                    <a:latin typeface="Calibri" panose="020F0502020204030204" pitchFamily="34" charset="0"/>
                    <a:ea typeface="Calibri" panose="020F0502020204030204" pitchFamily="34" charset="0"/>
                    <a:cs typeface="Calibri" panose="020F0502020204030204" pitchFamily="34" charset="0"/>
                  </a:rPr>
                  <a:t>Social Worker</a:t>
                </a:r>
              </a:p>
              <a:p>
                <a:pPr marL="104586" indent="-104586">
                  <a:lnSpc>
                    <a:spcPct val="105000"/>
                  </a:lnSpc>
                  <a:spcAft>
                    <a:spcPts val="471"/>
                  </a:spcAft>
                  <a:buFont typeface="Arial" panose="020B0604020202020204" pitchFamily="34" charset="0"/>
                  <a:buChar char="•"/>
                </a:pPr>
                <a:r>
                  <a:rPr lang="en-US" sz="1255" dirty="0">
                    <a:latin typeface="Calibri" panose="020F0502020204030204" pitchFamily="34" charset="0"/>
                    <a:ea typeface="Calibri" panose="020F0502020204030204" pitchFamily="34" charset="0"/>
                    <a:cs typeface="Calibri" panose="020F0502020204030204" pitchFamily="34" charset="0"/>
                  </a:rPr>
                  <a:t>Program Manager </a:t>
                </a:r>
              </a:p>
              <a:p>
                <a:pPr marL="104586" indent="-104586">
                  <a:lnSpc>
                    <a:spcPct val="105000"/>
                  </a:lnSpc>
                  <a:spcAft>
                    <a:spcPts val="471"/>
                  </a:spcAft>
                  <a:buFont typeface="Arial" panose="020B0604020202020204" pitchFamily="34" charset="0"/>
                  <a:buChar char="•"/>
                </a:pPr>
                <a:r>
                  <a:rPr lang="en-US" sz="1255" kern="100" dirty="0">
                    <a:latin typeface="Calibri" panose="020F0502020204030204" pitchFamily="34" charset="0"/>
                    <a:ea typeface="Calibri" panose="020F0502020204030204" pitchFamily="34" charset="0"/>
                    <a:cs typeface="Calibri" panose="020F0502020204030204" pitchFamily="34" charset="0"/>
                  </a:rPr>
                  <a:t>Wellness Coach</a:t>
                </a:r>
              </a:p>
              <a:p>
                <a:pPr marL="104586" indent="-104586">
                  <a:lnSpc>
                    <a:spcPct val="105000"/>
                  </a:lnSpc>
                  <a:spcAft>
                    <a:spcPts val="471"/>
                  </a:spcAft>
                  <a:buFont typeface="Arial" panose="020B0604020202020204" pitchFamily="34" charset="0"/>
                  <a:buChar char="•"/>
                </a:pPr>
                <a:r>
                  <a:rPr lang="en-US" sz="1255" kern="100" dirty="0">
                    <a:latin typeface="Calibri" panose="020F0502020204030204" pitchFamily="34" charset="0"/>
                    <a:ea typeface="Calibri" panose="020F0502020204030204" pitchFamily="34" charset="0"/>
                    <a:cs typeface="Calibri" panose="020F0502020204030204" pitchFamily="34" charset="0"/>
                  </a:rPr>
                  <a:t>Qualified Developmental Disability Professional (QDDP)</a:t>
                </a:r>
                <a:endParaRPr lang="en-US" sz="1412" kern="100" dirty="0">
                  <a:latin typeface="Calibri" panose="020F0502020204030204" pitchFamily="34" charset="0"/>
                  <a:ea typeface="Calibri" panose="020F0502020204030204" pitchFamily="34" charset="0"/>
                  <a:cs typeface="Calibri" panose="020F0502020204030204" pitchFamily="34" charset="0"/>
                </a:endParaRPr>
              </a:p>
            </p:txBody>
          </p:sp>
          <p:sp>
            <p:nvSpPr>
              <p:cNvPr id="46" name="TextBox 45">
                <a:extLst>
                  <a:ext uri="{FF2B5EF4-FFF2-40B4-BE49-F238E27FC236}">
                    <a16:creationId xmlns:a16="http://schemas.microsoft.com/office/drawing/2014/main" id="{BDD53008-D0D4-582F-B7BC-E28932EEFCA6}"/>
                  </a:ext>
                </a:extLst>
              </p:cNvPr>
              <p:cNvSpPr txBox="1"/>
              <p:nvPr/>
            </p:nvSpPr>
            <p:spPr>
              <a:xfrm>
                <a:off x="3589856" y="3223871"/>
                <a:ext cx="677434" cy="332462"/>
              </a:xfrm>
              <a:prstGeom prst="rect">
                <a:avLst/>
              </a:prstGeom>
              <a:solidFill>
                <a:schemeClr val="tx2"/>
              </a:solidFill>
            </p:spPr>
            <p:txBody>
              <a:bodyPr wrap="square" lIns="0" tIns="43031" rIns="0" bIns="43031" rtlCol="0" anchor="ctr" anchorCtr="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$59k-$97k </a:t>
                </a:r>
              </a:p>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 yr.</a:t>
                </a:r>
              </a:p>
            </p:txBody>
          </p:sp>
        </p:grpSp>
        <p:grpSp>
          <p:nvGrpSpPr>
            <p:cNvPr id="47" name="Group 46">
              <a:extLst>
                <a:ext uri="{FF2B5EF4-FFF2-40B4-BE49-F238E27FC236}">
                  <a16:creationId xmlns:a16="http://schemas.microsoft.com/office/drawing/2014/main" id="{E066506F-12D5-620F-D330-392D0D91A737}"/>
                </a:ext>
              </a:extLst>
            </p:cNvPr>
            <p:cNvGrpSpPr/>
            <p:nvPr/>
          </p:nvGrpSpPr>
          <p:grpSpPr>
            <a:xfrm>
              <a:off x="4940222" y="199785"/>
              <a:ext cx="755646" cy="3164174"/>
              <a:chOff x="3518007" y="298461"/>
              <a:chExt cx="755646" cy="3164174"/>
            </a:xfrm>
          </p:grpSpPr>
          <p:sp>
            <p:nvSpPr>
              <p:cNvPr id="48" name="Rectangle 47">
                <a:extLst>
                  <a:ext uri="{FF2B5EF4-FFF2-40B4-BE49-F238E27FC236}">
                    <a16:creationId xmlns:a16="http://schemas.microsoft.com/office/drawing/2014/main" id="{B94D4CE5-30DD-5227-53C3-E78F8C1A3C16}"/>
                  </a:ext>
                </a:extLst>
              </p:cNvPr>
              <p:cNvSpPr/>
              <p:nvPr/>
            </p:nvSpPr>
            <p:spPr>
              <a:xfrm>
                <a:off x="3524395" y="298461"/>
                <a:ext cx="749258" cy="280450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49" name="TextBox 48">
                <a:extLst>
                  <a:ext uri="{FF2B5EF4-FFF2-40B4-BE49-F238E27FC236}">
                    <a16:creationId xmlns:a16="http://schemas.microsoft.com/office/drawing/2014/main" id="{80BC5338-4F36-A3C7-E70F-C72140FB957C}"/>
                  </a:ext>
                </a:extLst>
              </p:cNvPr>
              <p:cNvSpPr txBox="1"/>
              <p:nvPr/>
            </p:nvSpPr>
            <p:spPr>
              <a:xfrm>
                <a:off x="3518007" y="305895"/>
                <a:ext cx="736901" cy="623887"/>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Transitional Care </a:t>
                </a:r>
              </a:p>
              <a:p>
                <a:pPr algn="ctr"/>
                <a:r>
                  <a:rPr lang="en-US" sz="1412" b="1" kern="100">
                    <a:latin typeface="Calibri" panose="020F0502020204030204" pitchFamily="34" charset="0"/>
                    <a:ea typeface="Calibri" panose="020F0502020204030204" pitchFamily="34" charset="0"/>
                    <a:cs typeface="Calibri" panose="020F0502020204030204" pitchFamily="34" charset="0"/>
                  </a:rPr>
                  <a:t>Manager</a:t>
                </a:r>
              </a:p>
            </p:txBody>
          </p:sp>
          <p:sp>
            <p:nvSpPr>
              <p:cNvPr id="50" name="TextBox 49">
                <a:extLst>
                  <a:ext uri="{FF2B5EF4-FFF2-40B4-BE49-F238E27FC236}">
                    <a16:creationId xmlns:a16="http://schemas.microsoft.com/office/drawing/2014/main" id="{F3955424-6588-0A37-15F2-686522FE6664}"/>
                  </a:ext>
                </a:extLst>
              </p:cNvPr>
              <p:cNvSpPr txBox="1"/>
              <p:nvPr/>
            </p:nvSpPr>
            <p:spPr>
              <a:xfrm>
                <a:off x="3565648" y="952852"/>
                <a:ext cx="683365" cy="1407298"/>
              </a:xfrm>
              <a:prstGeom prst="rect">
                <a:avLst/>
              </a:prstGeom>
              <a:noFill/>
            </p:spPr>
            <p:txBody>
              <a:bodyPr wrap="square" lIns="71718" tIns="0" rIns="0" bIns="0" rtlCol="0">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Residential Care Manager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Re-entry Coordinator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Peer Support Supervisor (PSS)</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Nonprofit Manager</a:t>
                </a:r>
              </a:p>
            </p:txBody>
          </p:sp>
          <p:sp>
            <p:nvSpPr>
              <p:cNvPr id="51" name="TextBox 50">
                <a:extLst>
                  <a:ext uri="{FF2B5EF4-FFF2-40B4-BE49-F238E27FC236}">
                    <a16:creationId xmlns:a16="http://schemas.microsoft.com/office/drawing/2014/main" id="{0F96B086-6E27-13B7-54BA-B570AAF47C97}"/>
                  </a:ext>
                </a:extLst>
              </p:cNvPr>
              <p:cNvSpPr txBox="1"/>
              <p:nvPr/>
            </p:nvSpPr>
            <p:spPr>
              <a:xfrm>
                <a:off x="3666120" y="2988180"/>
                <a:ext cx="476320"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$64k-$111k / yr.</a:t>
                </a:r>
              </a:p>
            </p:txBody>
          </p:sp>
          <p:sp>
            <p:nvSpPr>
              <p:cNvPr id="52" name="TextBox 51">
                <a:extLst>
                  <a:ext uri="{FF2B5EF4-FFF2-40B4-BE49-F238E27FC236}">
                    <a16:creationId xmlns:a16="http://schemas.microsoft.com/office/drawing/2014/main" id="{5FC2F5FA-ADDD-8578-E141-2899ACC84615}"/>
                  </a:ext>
                </a:extLst>
              </p:cNvPr>
              <p:cNvSpPr txBox="1"/>
              <p:nvPr/>
            </p:nvSpPr>
            <p:spPr>
              <a:xfrm>
                <a:off x="3598225" y="2626930"/>
                <a:ext cx="618210" cy="257686"/>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 or Master’s</a:t>
                </a:r>
              </a:p>
            </p:txBody>
          </p:sp>
        </p:grpSp>
        <p:grpSp>
          <p:nvGrpSpPr>
            <p:cNvPr id="54" name="Group 53">
              <a:extLst>
                <a:ext uri="{FF2B5EF4-FFF2-40B4-BE49-F238E27FC236}">
                  <a16:creationId xmlns:a16="http://schemas.microsoft.com/office/drawing/2014/main" id="{788F258D-AAA0-E8C1-35B3-A0C4E186F931}"/>
                </a:ext>
              </a:extLst>
            </p:cNvPr>
            <p:cNvGrpSpPr/>
            <p:nvPr/>
          </p:nvGrpSpPr>
          <p:grpSpPr>
            <a:xfrm>
              <a:off x="5689676" y="199784"/>
              <a:ext cx="852505" cy="3104488"/>
              <a:chOff x="3518006" y="298460"/>
              <a:chExt cx="852505" cy="3104488"/>
            </a:xfrm>
          </p:grpSpPr>
          <p:sp>
            <p:nvSpPr>
              <p:cNvPr id="55" name="Rectangle 54">
                <a:extLst>
                  <a:ext uri="{FF2B5EF4-FFF2-40B4-BE49-F238E27FC236}">
                    <a16:creationId xmlns:a16="http://schemas.microsoft.com/office/drawing/2014/main" id="{5294C927-FAEF-1B7D-26C1-0FB4495878C7}"/>
                  </a:ext>
                </a:extLst>
              </p:cNvPr>
              <p:cNvSpPr/>
              <p:nvPr/>
            </p:nvSpPr>
            <p:spPr>
              <a:xfrm>
                <a:off x="3524394" y="298460"/>
                <a:ext cx="846117" cy="2804503"/>
              </a:xfrm>
              <a:prstGeom prst="rect">
                <a:avLst/>
              </a:prstGeom>
              <a:solidFill>
                <a:schemeClr val="bg1">
                  <a:alpha val="0"/>
                </a:schemeClr>
              </a:solidFill>
              <a:ln>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sz="2823"/>
              </a:p>
            </p:txBody>
          </p:sp>
          <p:sp>
            <p:nvSpPr>
              <p:cNvPr id="56" name="TextBox 55">
                <a:extLst>
                  <a:ext uri="{FF2B5EF4-FFF2-40B4-BE49-F238E27FC236}">
                    <a16:creationId xmlns:a16="http://schemas.microsoft.com/office/drawing/2014/main" id="{EF6957E9-0698-5F5A-81A1-7D801DB44936}"/>
                  </a:ext>
                </a:extLst>
              </p:cNvPr>
              <p:cNvSpPr txBox="1"/>
              <p:nvPr/>
            </p:nvSpPr>
            <p:spPr>
              <a:xfrm>
                <a:off x="3655629" y="2596977"/>
                <a:ext cx="618210" cy="257686"/>
              </a:xfrm>
              <a:prstGeom prst="rect">
                <a:avLst/>
              </a:prstGeom>
              <a:noFill/>
            </p:spPr>
            <p:txBody>
              <a:bodyPr wrap="square" lIns="71718" tIns="0" rIns="71718" bIns="0" rtlCol="0">
                <a:spAutoFit/>
              </a:bodyPr>
              <a:lstStyle/>
              <a:p>
                <a:pPr>
                  <a:lnSpc>
                    <a:spcPct val="107000"/>
                  </a:lnSpc>
                  <a:spcAft>
                    <a:spcPts val="627"/>
                  </a:spcAft>
                </a:pPr>
                <a:r>
                  <a:rPr lang="en-US" sz="1255" b="1" kern="100">
                    <a:latin typeface="Calibri" panose="020F0502020204030204" pitchFamily="34" charset="0"/>
                    <a:ea typeface="Calibri" panose="020F0502020204030204" pitchFamily="34" charset="0"/>
                    <a:cs typeface="Calibri" panose="020F0502020204030204" pitchFamily="34" charset="0"/>
                  </a:rPr>
                  <a:t>Bachelor’s or Master’s</a:t>
                </a:r>
              </a:p>
            </p:txBody>
          </p:sp>
          <p:sp>
            <p:nvSpPr>
              <p:cNvPr id="57" name="TextBox 56">
                <a:extLst>
                  <a:ext uri="{FF2B5EF4-FFF2-40B4-BE49-F238E27FC236}">
                    <a16:creationId xmlns:a16="http://schemas.microsoft.com/office/drawing/2014/main" id="{C7C99B64-A1C5-0725-F295-07B3754C4BF6}"/>
                  </a:ext>
                </a:extLst>
              </p:cNvPr>
              <p:cNvSpPr txBox="1"/>
              <p:nvPr/>
            </p:nvSpPr>
            <p:spPr>
              <a:xfrm>
                <a:off x="3518006" y="305896"/>
                <a:ext cx="847089" cy="623886"/>
              </a:xfrm>
              <a:prstGeom prst="rect">
                <a:avLst/>
              </a:prstGeom>
              <a:solidFill>
                <a:schemeClr val="accent1">
                  <a:alpha val="20000"/>
                </a:schemeClr>
              </a:solidFill>
            </p:spPr>
            <p:txBody>
              <a:bodyPr wrap="square" lIns="0" rIns="0" rtlCol="0" anchor="ctr" anchorCtr="0">
                <a:noAutofit/>
              </a:bodyPr>
              <a:lstStyle/>
              <a:p>
                <a:pPr algn="ctr"/>
                <a:r>
                  <a:rPr lang="en-US" sz="1412" b="1" kern="100">
                    <a:latin typeface="Calibri" panose="020F0502020204030204" pitchFamily="34" charset="0"/>
                    <a:ea typeface="Calibri" panose="020F0502020204030204" pitchFamily="34" charset="0"/>
                    <a:cs typeface="Calibri" panose="020F0502020204030204" pitchFamily="34" charset="0"/>
                  </a:rPr>
                  <a:t>Clinical Supervisor</a:t>
                </a:r>
              </a:p>
            </p:txBody>
          </p:sp>
          <p:sp>
            <p:nvSpPr>
              <p:cNvPr id="58" name="TextBox 57">
                <a:extLst>
                  <a:ext uri="{FF2B5EF4-FFF2-40B4-BE49-F238E27FC236}">
                    <a16:creationId xmlns:a16="http://schemas.microsoft.com/office/drawing/2014/main" id="{B6A116C6-27A9-EF1D-869E-2E08DA5751EC}"/>
                  </a:ext>
                </a:extLst>
              </p:cNvPr>
              <p:cNvSpPr txBox="1"/>
              <p:nvPr/>
            </p:nvSpPr>
            <p:spPr>
              <a:xfrm>
                <a:off x="3580639" y="952852"/>
                <a:ext cx="705850" cy="1452426"/>
              </a:xfrm>
              <a:prstGeom prst="rect">
                <a:avLst/>
              </a:prstGeom>
              <a:noFill/>
            </p:spPr>
            <p:txBody>
              <a:bodyPr wrap="square" lIns="71718" tIns="0" rIns="0" bIns="0" rtlCol="0">
                <a:spAutoFit/>
              </a:bodyPr>
              <a:lstStyle/>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Program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Diagnostician</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Nonprofit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Social &amp; Community Services Director</a:t>
                </a:r>
              </a:p>
              <a:p>
                <a:pPr marL="104586" indent="-104586">
                  <a:spcAft>
                    <a:spcPts val="314"/>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School Counselor</a:t>
                </a:r>
              </a:p>
            </p:txBody>
          </p:sp>
          <p:sp>
            <p:nvSpPr>
              <p:cNvPr id="59" name="TextBox 58">
                <a:extLst>
                  <a:ext uri="{FF2B5EF4-FFF2-40B4-BE49-F238E27FC236}">
                    <a16:creationId xmlns:a16="http://schemas.microsoft.com/office/drawing/2014/main" id="{223FE1FA-2657-841D-F674-E645E120F32B}"/>
                  </a:ext>
                </a:extLst>
              </p:cNvPr>
              <p:cNvSpPr txBox="1"/>
              <p:nvPr/>
            </p:nvSpPr>
            <p:spPr>
              <a:xfrm>
                <a:off x="3723753" y="2928493"/>
                <a:ext cx="487120" cy="474455"/>
              </a:xfrm>
              <a:prstGeom prst="rect">
                <a:avLst/>
              </a:prstGeom>
              <a:solidFill>
                <a:schemeClr val="tx2"/>
              </a:solidFill>
            </p:spPr>
            <p:txBody>
              <a:bodyPr wrap="square" rtlCol="0">
                <a:spAutoFit/>
              </a:bodyPr>
              <a:lstStyle/>
              <a:p>
                <a:pPr algn="ctr"/>
                <a:r>
                  <a:rPr lang="en-US" sz="1412" b="1" kern="100">
                    <a:solidFill>
                      <a:schemeClr val="bg1"/>
                    </a:solidFill>
                    <a:latin typeface="Calibri" panose="020F0502020204030204" pitchFamily="34" charset="0"/>
                    <a:ea typeface="Calibri" panose="020F0502020204030204" pitchFamily="34" charset="0"/>
                    <a:cs typeface="Calibri" panose="020F0502020204030204" pitchFamily="34" charset="0"/>
                  </a:rPr>
                  <a:t>$77k-$119k / yr.</a:t>
                </a:r>
              </a:p>
            </p:txBody>
          </p:sp>
        </p:grpSp>
        <p:pic>
          <p:nvPicPr>
            <p:cNvPr id="2" name="Picture 1">
              <a:extLst>
                <a:ext uri="{FF2B5EF4-FFF2-40B4-BE49-F238E27FC236}">
                  <a16:creationId xmlns:a16="http://schemas.microsoft.com/office/drawing/2014/main" id="{84EDC581-7E0D-3A87-EB2C-8673630AEF01}"/>
                </a:ext>
              </a:extLst>
            </p:cNvPr>
            <p:cNvPicPr>
              <a:picLocks noChangeAspect="1"/>
            </p:cNvPicPr>
            <p:nvPr/>
          </p:nvPicPr>
          <p:blipFill>
            <a:blip r:embed="rId4"/>
            <a:srcRect/>
            <a:stretch/>
          </p:blipFill>
          <p:spPr>
            <a:xfrm>
              <a:off x="352730" y="3329380"/>
              <a:ext cx="330200" cy="635000"/>
            </a:xfrm>
            <a:prstGeom prst="rect">
              <a:avLst/>
            </a:prstGeom>
          </p:spPr>
        </p:pic>
        <p:pic>
          <p:nvPicPr>
            <p:cNvPr id="3" name="Picture 2">
              <a:extLst>
                <a:ext uri="{FF2B5EF4-FFF2-40B4-BE49-F238E27FC236}">
                  <a16:creationId xmlns:a16="http://schemas.microsoft.com/office/drawing/2014/main" id="{EBAFBABC-5385-B65E-444D-789ED8E687C2}"/>
                </a:ext>
              </a:extLst>
            </p:cNvPr>
            <p:cNvPicPr>
              <a:picLocks noChangeAspect="1"/>
            </p:cNvPicPr>
            <p:nvPr/>
          </p:nvPicPr>
          <p:blipFill>
            <a:blip r:embed="rId5"/>
            <a:srcRect/>
            <a:stretch/>
          </p:blipFill>
          <p:spPr>
            <a:xfrm>
              <a:off x="3860921" y="2916124"/>
              <a:ext cx="419100" cy="711200"/>
            </a:xfrm>
            <a:prstGeom prst="rect">
              <a:avLst/>
            </a:prstGeom>
          </p:spPr>
        </p:pic>
        <p:pic>
          <p:nvPicPr>
            <p:cNvPr id="62" name="Picture 61">
              <a:extLst>
                <a:ext uri="{FF2B5EF4-FFF2-40B4-BE49-F238E27FC236}">
                  <a16:creationId xmlns:a16="http://schemas.microsoft.com/office/drawing/2014/main" id="{54ED5E43-54E6-B288-D287-44E9945FB830}"/>
                </a:ext>
              </a:extLst>
            </p:cNvPr>
            <p:cNvPicPr>
              <a:picLocks noChangeAspect="1"/>
            </p:cNvPicPr>
            <p:nvPr/>
          </p:nvPicPr>
          <p:blipFill>
            <a:blip r:embed="rId6"/>
            <a:srcRect/>
            <a:stretch/>
          </p:blipFill>
          <p:spPr>
            <a:xfrm>
              <a:off x="7136217" y="2631862"/>
              <a:ext cx="330200" cy="647700"/>
            </a:xfrm>
            <a:prstGeom prst="rect">
              <a:avLst/>
            </a:prstGeom>
          </p:spPr>
        </p:pic>
        <p:sp>
          <p:nvSpPr>
            <p:cNvPr id="28" name="TextBox 27">
              <a:extLst>
                <a:ext uri="{FF2B5EF4-FFF2-40B4-BE49-F238E27FC236}">
                  <a16:creationId xmlns:a16="http://schemas.microsoft.com/office/drawing/2014/main" id="{903F3B6F-1929-031E-E8F6-17D10A011AE3}"/>
                </a:ext>
              </a:extLst>
            </p:cNvPr>
            <p:cNvSpPr txBox="1"/>
            <p:nvPr/>
          </p:nvSpPr>
          <p:spPr>
            <a:xfrm>
              <a:off x="6382543" y="3810857"/>
              <a:ext cx="1227744" cy="166572"/>
            </a:xfrm>
            <a:prstGeom prst="rect">
              <a:avLst/>
            </a:prstGeom>
            <a:noFill/>
          </p:spPr>
          <p:txBody>
            <a:bodyPr wrap="square" rtlCol="0">
              <a:spAutoFit/>
            </a:bodyPr>
            <a:lstStyle/>
            <a:p>
              <a:pPr algn="r" defTabSz="717164">
                <a:spcAft>
                  <a:spcPts val="314"/>
                </a:spcAft>
                <a:defRPr/>
              </a:pPr>
              <a:r>
                <a:rPr lang="en-US" sz="1098" kern="100">
                  <a:solidFill>
                    <a:srgbClr val="000000"/>
                  </a:solidFill>
                  <a:latin typeface="Calibri" panose="020F0502020204030204" pitchFamily="34" charset="0"/>
                  <a:ea typeface="Calibri" panose="020F0502020204030204" pitchFamily="34" charset="0"/>
                  <a:cs typeface="Calibri" panose="020F0502020204030204" pitchFamily="34" charset="0"/>
                </a:rPr>
                <a:t>Salary Info: Glassdoor.com</a:t>
              </a:r>
            </a:p>
          </p:txBody>
        </p:sp>
        <p:sp>
          <p:nvSpPr>
            <p:cNvPr id="60" name="TextBox 59">
              <a:extLst>
                <a:ext uri="{FF2B5EF4-FFF2-40B4-BE49-F238E27FC236}">
                  <a16:creationId xmlns:a16="http://schemas.microsoft.com/office/drawing/2014/main" id="{2DC223DA-408D-7137-14E3-E9B726F2FA0C}"/>
                </a:ext>
              </a:extLst>
            </p:cNvPr>
            <p:cNvSpPr txBox="1"/>
            <p:nvPr/>
          </p:nvSpPr>
          <p:spPr>
            <a:xfrm>
              <a:off x="1797485" y="862069"/>
              <a:ext cx="785394" cy="1639395"/>
            </a:xfrm>
            <a:prstGeom prst="rect">
              <a:avLst/>
            </a:prstGeom>
            <a:noFill/>
          </p:spPr>
          <p:txBody>
            <a:bodyPr wrap="square">
              <a:spAutoFit/>
            </a:bodyPr>
            <a:lstStyle/>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Afterschool (OST)  Worker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Camp Counselor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Registered Behavior Technician (RBT)</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Recreation Worker</a:t>
              </a:r>
            </a:p>
            <a:p>
              <a:pPr marL="104586" indent="-104586">
                <a:lnSpc>
                  <a:spcPct val="105000"/>
                </a:lnSpc>
                <a:spcAft>
                  <a:spcPts val="471"/>
                </a:spcAft>
                <a:buFont typeface="Arial" panose="020B0604020202020204" pitchFamily="34" charset="0"/>
                <a:buChar char="•"/>
              </a:pPr>
              <a:r>
                <a:rPr lang="en-US" sz="1255" kern="100">
                  <a:latin typeface="Calibri" panose="020F0502020204030204" pitchFamily="34" charset="0"/>
                  <a:ea typeface="Calibri" panose="020F0502020204030204" pitchFamily="34" charset="0"/>
                  <a:cs typeface="Calibri" panose="020F0502020204030204" pitchFamily="34" charset="0"/>
                </a:rPr>
                <a:t>Coach</a:t>
              </a:r>
            </a:p>
          </p:txBody>
        </p:sp>
      </p:grpSp>
      <p:sp>
        <p:nvSpPr>
          <p:cNvPr id="61" name="Title 60">
            <a:extLst>
              <a:ext uri="{FF2B5EF4-FFF2-40B4-BE49-F238E27FC236}">
                <a16:creationId xmlns:a16="http://schemas.microsoft.com/office/drawing/2014/main" id="{49AA6B64-F65A-7967-0B5B-7CD1A857369E}"/>
              </a:ext>
            </a:extLst>
          </p:cNvPr>
          <p:cNvSpPr>
            <a:spLocks noGrp="1"/>
          </p:cNvSpPr>
          <p:nvPr>
            <p:ph type="ctrTitle"/>
          </p:nvPr>
        </p:nvSpPr>
        <p:spPr>
          <a:xfrm>
            <a:off x="459699" y="609989"/>
            <a:ext cx="2352301" cy="873196"/>
          </a:xfrm>
        </p:spPr>
        <p:txBody>
          <a:bodyPr>
            <a:normAutofit/>
          </a:bodyPr>
          <a:lstStyle/>
          <a:p>
            <a:r>
              <a:rPr lang="en-US" sz="2400" dirty="0"/>
              <a:t>Youth Worker Occupations</a:t>
            </a:r>
          </a:p>
        </p:txBody>
      </p:sp>
    </p:spTree>
    <p:extLst>
      <p:ext uri="{BB962C8B-B14F-4D97-AF65-F5344CB8AC3E}">
        <p14:creationId xmlns:p14="http://schemas.microsoft.com/office/powerpoint/2010/main" val="2925043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A group of people walking on a sidewalk&#10;&#10;AI-generated content may be incorrect.">
            <a:extLst>
              <a:ext uri="{FF2B5EF4-FFF2-40B4-BE49-F238E27FC236}">
                <a16:creationId xmlns:a16="http://schemas.microsoft.com/office/drawing/2014/main" id="{43147630-C302-33E0-8448-C16E661F5ACA}"/>
              </a:ext>
            </a:extLst>
          </p:cNvPr>
          <p:cNvPicPr>
            <a:picLocks noGrp="1" noChangeAspect="1"/>
          </p:cNvPicPr>
          <p:nvPr>
            <p:ph type="pic" sz="quarter" idx="10"/>
          </p:nvPr>
        </p:nvPicPr>
        <p:blipFill>
          <a:blip r:embed="rId3" cstate="hqprint">
            <a:extLs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EA787AFB-F7F2-AC0A-C028-768075E9861D}"/>
              </a:ext>
            </a:extLst>
          </p:cNvPr>
          <p:cNvSpPr>
            <a:spLocks noGrp="1"/>
          </p:cNvSpPr>
          <p:nvPr>
            <p:ph type="title"/>
          </p:nvPr>
        </p:nvSpPr>
        <p:spPr/>
        <p:txBody>
          <a:bodyPr>
            <a:normAutofit fontScale="90000"/>
          </a:bodyPr>
          <a:lstStyle/>
          <a:p>
            <a:r>
              <a:rPr lang="en-US" dirty="0"/>
              <a:t>Youth Development Practitioner Apprenticeship (YDPA)</a:t>
            </a:r>
          </a:p>
        </p:txBody>
      </p:sp>
      <p:sp>
        <p:nvSpPr>
          <p:cNvPr id="5" name="Content Placeholder 4">
            <a:extLst>
              <a:ext uri="{FF2B5EF4-FFF2-40B4-BE49-F238E27FC236}">
                <a16:creationId xmlns:a16="http://schemas.microsoft.com/office/drawing/2014/main" id="{BEB220FE-2EFE-F2CC-1462-A9C4A217725D}"/>
              </a:ext>
            </a:extLst>
          </p:cNvPr>
          <p:cNvSpPr>
            <a:spLocks noGrp="1"/>
          </p:cNvSpPr>
          <p:nvPr>
            <p:ph sz="half" idx="1"/>
          </p:nvPr>
        </p:nvSpPr>
        <p:spPr/>
        <p:txBody>
          <a:bodyPr>
            <a:normAutofit/>
          </a:bodyPr>
          <a:lstStyle/>
          <a:p>
            <a:r>
              <a:rPr lang="en-US" dirty="0"/>
              <a:t>Equips apprentices with essential job readiness skills and empowers them to become effective practitioners in youth development careers.</a:t>
            </a:r>
          </a:p>
          <a:p>
            <a:r>
              <a:rPr lang="en-US" dirty="0"/>
              <a:t>Both existing employees and new hires are eligible to participate in the YDPA.</a:t>
            </a:r>
          </a:p>
          <a:p>
            <a:r>
              <a:rPr lang="en-US" dirty="0"/>
              <a:t>Provides structured, on-the-job learning in roles such as intake counseling, after-school programming, outreach work, justice reentry, and more.</a:t>
            </a:r>
          </a:p>
        </p:txBody>
      </p:sp>
    </p:spTree>
    <p:extLst>
      <p:ext uri="{BB962C8B-B14F-4D97-AF65-F5344CB8AC3E}">
        <p14:creationId xmlns:p14="http://schemas.microsoft.com/office/powerpoint/2010/main" val="2208172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a:extLst>
              <a:ext uri="{FF2B5EF4-FFF2-40B4-BE49-F238E27FC236}">
                <a16:creationId xmlns:a16="http://schemas.microsoft.com/office/drawing/2014/main" id="{66E2CC44-C567-3E5A-3127-944F7029A4FE}"/>
              </a:ext>
            </a:extLst>
          </p:cNvPr>
          <p:cNvGraphicFramePr>
            <a:graphicFrameLocks noGrp="1"/>
          </p:cNvGraphicFramePr>
          <p:nvPr>
            <p:ph idx="1"/>
            <p:extLst>
              <p:ext uri="{D42A27DB-BD31-4B8C-83A1-F6EECF244321}">
                <p14:modId xmlns:p14="http://schemas.microsoft.com/office/powerpoint/2010/main" val="42867394"/>
              </p:ext>
            </p:extLst>
          </p:nvPr>
        </p:nvGraphicFramePr>
        <p:xfrm>
          <a:off x="841248" y="1645920"/>
          <a:ext cx="10515600" cy="43891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Title 2">
            <a:extLst>
              <a:ext uri="{FF2B5EF4-FFF2-40B4-BE49-F238E27FC236}">
                <a16:creationId xmlns:a16="http://schemas.microsoft.com/office/drawing/2014/main" id="{F782F4D8-1B16-7645-DD09-ECDBB69C3DC0}"/>
              </a:ext>
            </a:extLst>
          </p:cNvPr>
          <p:cNvSpPr>
            <a:spLocks noGrp="1"/>
          </p:cNvSpPr>
          <p:nvPr>
            <p:ph type="title"/>
          </p:nvPr>
        </p:nvSpPr>
        <p:spPr/>
        <p:txBody>
          <a:bodyPr/>
          <a:lstStyle/>
          <a:p>
            <a:r>
              <a:rPr lang="en-US" dirty="0"/>
              <a:t>Potential Occupations for YDPs</a:t>
            </a:r>
          </a:p>
        </p:txBody>
      </p:sp>
    </p:spTree>
    <p:extLst>
      <p:ext uri="{BB962C8B-B14F-4D97-AF65-F5344CB8AC3E}">
        <p14:creationId xmlns:p14="http://schemas.microsoft.com/office/powerpoint/2010/main" val="7150502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4CD497E-C133-9736-8951-79DA854ECAA5}"/>
              </a:ext>
            </a:extLst>
          </p:cNvPr>
          <p:cNvSpPr>
            <a:spLocks noGrp="1"/>
          </p:cNvSpPr>
          <p:nvPr>
            <p:ph type="title"/>
          </p:nvPr>
        </p:nvSpPr>
        <p:spPr/>
        <p:txBody>
          <a:bodyPr/>
          <a:lstStyle/>
          <a:p>
            <a:r>
              <a:rPr lang="en-US" dirty="0"/>
              <a:t>YDPA Program</a:t>
            </a:r>
          </a:p>
        </p:txBody>
      </p:sp>
      <p:sp>
        <p:nvSpPr>
          <p:cNvPr id="6" name="Content Placeholder 5">
            <a:extLst>
              <a:ext uri="{FF2B5EF4-FFF2-40B4-BE49-F238E27FC236}">
                <a16:creationId xmlns:a16="http://schemas.microsoft.com/office/drawing/2014/main" id="{7B87DD6B-CE05-DCFB-CC52-FE80670C277C}"/>
              </a:ext>
            </a:extLst>
          </p:cNvPr>
          <p:cNvSpPr>
            <a:spLocks noGrp="1"/>
          </p:cNvSpPr>
          <p:nvPr>
            <p:ph sz="half" idx="1"/>
          </p:nvPr>
        </p:nvSpPr>
        <p:spPr/>
        <p:txBody>
          <a:bodyPr anchor="t">
            <a:normAutofit fontScale="92500" lnSpcReduction="20000"/>
          </a:bodyPr>
          <a:lstStyle/>
          <a:p>
            <a:pPr marL="0" indent="0">
              <a:lnSpc>
                <a:spcPct val="120000"/>
              </a:lnSpc>
              <a:spcAft>
                <a:spcPts val="600"/>
              </a:spcAft>
              <a:buNone/>
            </a:pPr>
            <a:r>
              <a:rPr lang="en-US" b="1" dirty="0">
                <a:solidFill>
                  <a:schemeClr val="accent1"/>
                </a:solidFill>
              </a:rPr>
              <a:t>2,000 hours </a:t>
            </a:r>
            <a:r>
              <a:rPr lang="en-US" dirty="0"/>
              <a:t>of on-the-job learning, along with </a:t>
            </a:r>
            <a:r>
              <a:rPr lang="en-US" b="1" dirty="0">
                <a:solidFill>
                  <a:schemeClr val="tx2"/>
                </a:solidFill>
              </a:rPr>
              <a:t>165 hours </a:t>
            </a:r>
            <a:r>
              <a:rPr lang="en-US" dirty="0"/>
              <a:t>of related coursework across nine modules.</a:t>
            </a:r>
          </a:p>
          <a:p>
            <a:pPr marL="0" indent="0">
              <a:lnSpc>
                <a:spcPct val="120000"/>
              </a:lnSpc>
              <a:spcAft>
                <a:spcPts val="600"/>
              </a:spcAft>
              <a:buNone/>
            </a:pPr>
            <a:endParaRPr lang="en-US" dirty="0"/>
          </a:p>
          <a:p>
            <a:pPr marL="0" indent="0">
              <a:lnSpc>
                <a:spcPct val="120000"/>
              </a:lnSpc>
              <a:spcAft>
                <a:spcPts val="600"/>
              </a:spcAft>
              <a:buNone/>
            </a:pPr>
            <a:r>
              <a:rPr lang="en-US" dirty="0"/>
              <a:t>Apprentices learn through a variety of activities:</a:t>
            </a:r>
          </a:p>
          <a:p>
            <a:pPr>
              <a:lnSpc>
                <a:spcPct val="120000"/>
              </a:lnSpc>
              <a:spcAft>
                <a:spcPts val="600"/>
              </a:spcAft>
            </a:pPr>
            <a:r>
              <a:rPr lang="en-US" dirty="0"/>
              <a:t>Group workshops</a:t>
            </a:r>
          </a:p>
          <a:p>
            <a:pPr>
              <a:lnSpc>
                <a:spcPct val="120000"/>
              </a:lnSpc>
              <a:spcAft>
                <a:spcPts val="600"/>
              </a:spcAft>
            </a:pPr>
            <a:r>
              <a:rPr lang="en-US" dirty="0"/>
              <a:t>Independent learning</a:t>
            </a:r>
          </a:p>
          <a:p>
            <a:pPr>
              <a:lnSpc>
                <a:spcPct val="120000"/>
              </a:lnSpc>
              <a:spcAft>
                <a:spcPts val="600"/>
              </a:spcAft>
            </a:pPr>
            <a:r>
              <a:rPr lang="en-US" dirty="0"/>
              <a:t>On-the-job learning connections</a:t>
            </a:r>
          </a:p>
          <a:p>
            <a:pPr>
              <a:lnSpc>
                <a:spcPct val="120000"/>
              </a:lnSpc>
              <a:spcAft>
                <a:spcPts val="600"/>
              </a:spcAft>
            </a:pPr>
            <a:r>
              <a:rPr lang="en-US" dirty="0"/>
              <a:t>Check-ins with mentors and instructors</a:t>
            </a:r>
          </a:p>
        </p:txBody>
      </p:sp>
      <p:sp>
        <p:nvSpPr>
          <p:cNvPr id="14" name="Content Placeholder 13">
            <a:extLst>
              <a:ext uri="{FF2B5EF4-FFF2-40B4-BE49-F238E27FC236}">
                <a16:creationId xmlns:a16="http://schemas.microsoft.com/office/drawing/2014/main" id="{6EB5B514-91F2-1CC0-F4ED-9DB54E220029}"/>
              </a:ext>
            </a:extLst>
          </p:cNvPr>
          <p:cNvSpPr>
            <a:spLocks noGrp="1"/>
          </p:cNvSpPr>
          <p:nvPr>
            <p:ph sz="half" idx="2"/>
          </p:nvPr>
        </p:nvSpPr>
        <p:spPr>
          <a:xfrm>
            <a:off x="6172200" y="1737359"/>
            <a:ext cx="5181600" cy="4604063"/>
          </a:xfrm>
        </p:spPr>
        <p:txBody>
          <a:bodyPr>
            <a:normAutofit fontScale="92500" lnSpcReduction="20000"/>
          </a:bodyPr>
          <a:lstStyle/>
          <a:p>
            <a:pPr marL="0" indent="0">
              <a:buNone/>
            </a:pPr>
            <a:r>
              <a:rPr lang="en-US" b="1" dirty="0">
                <a:solidFill>
                  <a:schemeClr val="bg2"/>
                </a:solidFill>
              </a:rPr>
              <a:t>Modules</a:t>
            </a:r>
          </a:p>
          <a:p>
            <a:pPr marL="342900" indent="-342900">
              <a:lnSpc>
                <a:spcPct val="120000"/>
              </a:lnSpc>
              <a:spcAft>
                <a:spcPts val="600"/>
              </a:spcAft>
              <a:buFont typeface="+mj-lt"/>
              <a:buAutoNum type="arabicPeriod"/>
            </a:pPr>
            <a:r>
              <a:rPr lang="en-US" dirty="0"/>
              <a:t>Positive Youth Development Principles &amp; Relationships</a:t>
            </a:r>
          </a:p>
          <a:p>
            <a:pPr marL="342900" indent="-342900">
              <a:lnSpc>
                <a:spcPct val="120000"/>
              </a:lnSpc>
              <a:spcAft>
                <a:spcPts val="600"/>
              </a:spcAft>
              <a:buFont typeface="+mj-lt"/>
              <a:buAutoNum type="arabicPeriod"/>
            </a:pPr>
            <a:r>
              <a:rPr lang="en-US" dirty="0"/>
              <a:t>Coaching &amp; Counseling Strategies</a:t>
            </a:r>
          </a:p>
          <a:p>
            <a:pPr marL="342900" indent="-342900">
              <a:lnSpc>
                <a:spcPct val="120000"/>
              </a:lnSpc>
              <a:spcAft>
                <a:spcPts val="600"/>
              </a:spcAft>
              <a:buFont typeface="+mj-lt"/>
              <a:buAutoNum type="arabicPeriod"/>
            </a:pPr>
            <a:r>
              <a:rPr lang="en-US" dirty="0"/>
              <a:t>Planning &amp; Support</a:t>
            </a:r>
          </a:p>
          <a:p>
            <a:pPr marL="342900" indent="-342900">
              <a:lnSpc>
                <a:spcPct val="120000"/>
              </a:lnSpc>
              <a:spcAft>
                <a:spcPts val="600"/>
              </a:spcAft>
              <a:buFont typeface="+mj-lt"/>
              <a:buAutoNum type="arabicPeriod"/>
            </a:pPr>
            <a:r>
              <a:rPr lang="en-US" dirty="0"/>
              <a:t>Group Facilitation</a:t>
            </a:r>
          </a:p>
          <a:p>
            <a:pPr marL="342900" indent="-342900">
              <a:lnSpc>
                <a:spcPct val="120000"/>
              </a:lnSpc>
              <a:spcAft>
                <a:spcPts val="600"/>
              </a:spcAft>
              <a:buFont typeface="+mj-lt"/>
              <a:buAutoNum type="arabicPeriod"/>
            </a:pPr>
            <a:r>
              <a:rPr lang="en-US" dirty="0"/>
              <a:t>Career Pathways</a:t>
            </a:r>
          </a:p>
          <a:p>
            <a:pPr marL="342900" indent="-342900">
              <a:lnSpc>
                <a:spcPct val="120000"/>
              </a:lnSpc>
              <a:spcAft>
                <a:spcPts val="600"/>
              </a:spcAft>
              <a:buFont typeface="+mj-lt"/>
              <a:buAutoNum type="arabicPeriod"/>
            </a:pPr>
            <a:r>
              <a:rPr lang="en-US" dirty="0"/>
              <a:t>Case Management</a:t>
            </a:r>
          </a:p>
          <a:p>
            <a:pPr marL="342900" indent="-342900">
              <a:lnSpc>
                <a:spcPct val="120000"/>
              </a:lnSpc>
              <a:spcAft>
                <a:spcPts val="600"/>
              </a:spcAft>
              <a:buFont typeface="+mj-lt"/>
              <a:buAutoNum type="arabicPeriod"/>
            </a:pPr>
            <a:r>
              <a:rPr lang="en-US" dirty="0"/>
              <a:t>Leveraging Technology</a:t>
            </a:r>
          </a:p>
          <a:p>
            <a:pPr marL="342900" indent="-342900">
              <a:lnSpc>
                <a:spcPct val="120000"/>
              </a:lnSpc>
              <a:spcAft>
                <a:spcPts val="600"/>
              </a:spcAft>
              <a:buFont typeface="+mj-lt"/>
              <a:buAutoNum type="arabicPeriod"/>
            </a:pPr>
            <a:r>
              <a:rPr lang="en-US" dirty="0"/>
              <a:t>Understanding How Youth Organizations Work</a:t>
            </a:r>
          </a:p>
          <a:p>
            <a:pPr marL="342900" indent="-342900">
              <a:lnSpc>
                <a:spcPct val="120000"/>
              </a:lnSpc>
              <a:spcAft>
                <a:spcPts val="600"/>
              </a:spcAft>
              <a:buFont typeface="+mj-lt"/>
              <a:buAutoNum type="arabicPeriod"/>
            </a:pPr>
            <a:r>
              <a:rPr lang="en-US" dirty="0"/>
              <a:t>Professionalism, Professional Development &amp; Self-Care </a:t>
            </a:r>
          </a:p>
        </p:txBody>
      </p:sp>
    </p:spTree>
    <p:extLst>
      <p:ext uri="{BB962C8B-B14F-4D97-AF65-F5344CB8AC3E}">
        <p14:creationId xmlns:p14="http://schemas.microsoft.com/office/powerpoint/2010/main" val="19880710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13D913-ED5D-233C-5D38-0509B35E0465}"/>
              </a:ext>
            </a:extLst>
          </p:cNvPr>
          <p:cNvSpPr>
            <a:spLocks noGrp="1"/>
          </p:cNvSpPr>
          <p:nvPr>
            <p:ph type="title"/>
          </p:nvPr>
        </p:nvSpPr>
        <p:spPr/>
        <p:txBody>
          <a:bodyPr/>
          <a:lstStyle/>
          <a:p>
            <a:r>
              <a:rPr lang="en-US" dirty="0"/>
              <a:t>Flow Theory</a:t>
            </a:r>
          </a:p>
        </p:txBody>
      </p:sp>
      <p:sp>
        <p:nvSpPr>
          <p:cNvPr id="3" name="Text Placeholder 2">
            <a:extLst>
              <a:ext uri="{FF2B5EF4-FFF2-40B4-BE49-F238E27FC236}">
                <a16:creationId xmlns:a16="http://schemas.microsoft.com/office/drawing/2014/main" id="{98BDFE49-46E2-A143-83FE-FAF205F18792}"/>
              </a:ext>
            </a:extLst>
          </p:cNvPr>
          <p:cNvSpPr>
            <a:spLocks noGrp="1"/>
          </p:cNvSpPr>
          <p:nvPr>
            <p:ph type="body" idx="1"/>
          </p:nvPr>
        </p:nvSpPr>
        <p:spPr/>
        <p:txBody>
          <a:bodyPr/>
          <a:lstStyle/>
          <a:p>
            <a:r>
              <a:rPr lang="en-US" dirty="0"/>
              <a:t>From YDPA Module 2: Coaching &amp; Counseling Strategies</a:t>
            </a:r>
          </a:p>
        </p:txBody>
      </p:sp>
    </p:spTree>
    <p:extLst>
      <p:ext uri="{BB962C8B-B14F-4D97-AF65-F5344CB8AC3E}">
        <p14:creationId xmlns:p14="http://schemas.microsoft.com/office/powerpoint/2010/main" val="203759965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Online Media 3" title="What is Flow Theory? What does this mean for our students?">
            <a:hlinkClick r:id="" action="ppaction://media"/>
            <a:extLst>
              <a:ext uri="{FF2B5EF4-FFF2-40B4-BE49-F238E27FC236}">
                <a16:creationId xmlns:a16="http://schemas.microsoft.com/office/drawing/2014/main" id="{9E2CBE54-59B8-EED1-35DC-A841DF29EC46}"/>
              </a:ext>
            </a:extLst>
          </p:cNvPr>
          <p:cNvPicPr>
            <a:picLocks noGrp="1" noRot="1" noChangeAspect="1"/>
          </p:cNvPicPr>
          <p:nvPr>
            <p:ph idx="1"/>
            <a:videoFile r:link="rId1"/>
          </p:nvPr>
        </p:nvPicPr>
        <p:blipFill>
          <a:blip r:embed="rId3"/>
          <a:stretch>
            <a:fillRect/>
          </a:stretch>
        </p:blipFill>
        <p:spPr>
          <a:xfrm>
            <a:off x="2182837" y="1733266"/>
            <a:ext cx="7826325" cy="4421874"/>
          </a:xfrm>
          <a:prstGeom prst="rect">
            <a:avLst/>
          </a:prstGeom>
        </p:spPr>
      </p:pic>
      <p:sp>
        <p:nvSpPr>
          <p:cNvPr id="3" name="Title 2">
            <a:extLst>
              <a:ext uri="{FF2B5EF4-FFF2-40B4-BE49-F238E27FC236}">
                <a16:creationId xmlns:a16="http://schemas.microsoft.com/office/drawing/2014/main" id="{1D2D4AE4-C215-1CC6-58F6-C4B7ADAC573D}"/>
              </a:ext>
            </a:extLst>
          </p:cNvPr>
          <p:cNvSpPr>
            <a:spLocks noGrp="1"/>
          </p:cNvSpPr>
          <p:nvPr>
            <p:ph type="title"/>
          </p:nvPr>
        </p:nvSpPr>
        <p:spPr/>
        <p:txBody>
          <a:bodyPr/>
          <a:lstStyle/>
          <a:p>
            <a:r>
              <a:rPr lang="en-US" dirty="0"/>
              <a:t>Flow Theory In Less Than 5 Minutes</a:t>
            </a:r>
          </a:p>
        </p:txBody>
      </p:sp>
    </p:spTree>
    <p:extLst>
      <p:ext uri="{BB962C8B-B14F-4D97-AF65-F5344CB8AC3E}">
        <p14:creationId xmlns:p14="http://schemas.microsoft.com/office/powerpoint/2010/main" val="216602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4"/>
                </p:tgtEl>
              </p:cMediaNode>
            </p:video>
            <p:seq concurrent="1" nextAc="seek">
              <p:cTn id="8" restart="whenNotActive" fill="hold" evtFilter="cancelBubble" nodeType="interactiveSeq">
                <p:stCondLst>
                  <p:cond evt="onClick" delay="0">
                    <p:tgtEl>
                      <p:spTgt spid="4"/>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4"/>
                                        </p:tgtEl>
                                      </p:cBhvr>
                                    </p:cmd>
                                  </p:childTnLst>
                                </p:cTn>
                              </p:par>
                            </p:childTnLst>
                          </p:cTn>
                        </p:par>
                      </p:childTnLst>
                    </p:cTn>
                  </p:par>
                </p:childTnLst>
              </p:cTn>
              <p:nextCondLst>
                <p:cond evt="onClick" delay="0">
                  <p:tgtEl>
                    <p:spTgt spid="4"/>
                  </p:tgtEl>
                </p:cond>
              </p:nextCondLst>
            </p:seq>
          </p:childTnLst>
        </p:cTn>
      </p:par>
    </p:tnLst>
  </p:timing>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2.xml><?xml version="1.0" encoding="utf-8"?>
<ds:datastoreItem xmlns:ds="http://schemas.openxmlformats.org/officeDocument/2006/customXml" ds:itemID="{8AF8E36A-5490-481D-A3D2-DC003DD6C3D0}">
  <ds:schemaRefs>
    <ds:schemaRef ds:uri="http://schemas.microsoft.com/office/infopath/2007/PartnerControls"/>
    <ds:schemaRef ds:uri="48e769e3-d160-4238-8758-582613b64169"/>
    <ds:schemaRef ds:uri="http://schemas.microsoft.com/office/2006/metadata/properties"/>
    <ds:schemaRef ds:uri="b5fce80b-0e0a-4fa4-a000-b17fcd0d1776"/>
    <ds:schemaRef ds:uri="http://purl.org/dc/elements/1.1/"/>
    <ds:schemaRef ds:uri="http://schemas.microsoft.com/office/2006/documentManagement/types"/>
    <ds:schemaRef ds:uri="http://purl.org/dc/dcmitype/"/>
    <ds:schemaRef ds:uri="http://schemas.openxmlformats.org/package/2006/metadata/core-properties"/>
    <ds:schemaRef ds:uri="http://www.w3.org/XML/1998/namespace"/>
    <ds:schemaRef ds:uri="http://purl.org/dc/te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5726</TotalTime>
  <Words>886</Words>
  <Application>Microsoft Office PowerPoint</Application>
  <PresentationFormat>Widescreen</PresentationFormat>
  <Paragraphs>145</Paragraphs>
  <Slides>15</Slides>
  <Notes>4</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15</vt:i4>
      </vt:variant>
    </vt:vector>
  </HeadingPairs>
  <TitlesOfParts>
    <vt:vector size="23" baseType="lpstr">
      <vt:lpstr>Arial</vt:lpstr>
      <vt:lpstr>Calibri</vt:lpstr>
      <vt:lpstr>Noto Sans</vt:lpstr>
      <vt:lpstr>System Font Regular</vt:lpstr>
      <vt:lpstr>Times New Roman</vt:lpstr>
      <vt:lpstr>Wingdings</vt:lpstr>
      <vt:lpstr>Office Theme</vt:lpstr>
      <vt:lpstr>fhi-360-powerpoint-template-option-a-noto-sans-font</vt:lpstr>
      <vt:lpstr>3.5: Introduction to the Youth Development Practitioner RAP</vt:lpstr>
      <vt:lpstr>PowerPoint Presentation</vt:lpstr>
      <vt:lpstr>Registered Apprenticeship Program (RAP)</vt:lpstr>
      <vt:lpstr>Youth Worker Occupations</vt:lpstr>
      <vt:lpstr>Youth Development Practitioner Apprenticeship (YDPA)</vt:lpstr>
      <vt:lpstr>Potential Occupations for YDPs</vt:lpstr>
      <vt:lpstr>YDPA Program</vt:lpstr>
      <vt:lpstr>Flow Theory</vt:lpstr>
      <vt:lpstr>Flow Theory In Less Than 5 Minutes</vt:lpstr>
      <vt:lpstr>Video Debrief</vt:lpstr>
      <vt:lpstr> Five Factors that Contribute to Flow</vt:lpstr>
      <vt:lpstr>Incorporating Flow Theory Into Youth Work</vt:lpstr>
      <vt:lpstr>PowerPoint Presentation</vt:lpstr>
      <vt:lpstr>Apprenticeships.gov</vt:lpstr>
      <vt:lpstr>https://www.apprenticeship.gov/career-seekers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22</cp:revision>
  <dcterms:created xsi:type="dcterms:W3CDTF">2023-03-21T16:04:53Z</dcterms:created>
  <dcterms:modified xsi:type="dcterms:W3CDTF">2026-05-18T18:32:27Z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